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0"/>
  </p:notesMasterIdLst>
  <p:sldIdLst>
    <p:sldId id="263" r:id="rId2"/>
    <p:sldId id="265" r:id="rId3"/>
    <p:sldId id="264" r:id="rId4"/>
    <p:sldId id="267" r:id="rId5"/>
    <p:sldId id="262" r:id="rId6"/>
    <p:sldId id="268" r:id="rId7"/>
    <p:sldId id="266" r:id="rId8"/>
    <p:sldId id="269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4832A63-3C5F-44BA-8C97-FD38C721372F}">
          <p14:sldIdLst>
            <p14:sldId id="263"/>
            <p14:sldId id="265"/>
            <p14:sldId id="264"/>
            <p14:sldId id="267"/>
            <p14:sldId id="262"/>
            <p14:sldId id="268"/>
            <p14:sldId id="266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F3CD"/>
    <a:srgbClr val="D5EFFF"/>
    <a:srgbClr val="CCECFF"/>
    <a:srgbClr val="FFCC99"/>
    <a:srgbClr val="FFFF93"/>
    <a:srgbClr val="FFFFC1"/>
    <a:srgbClr val="FFDDAB"/>
    <a:srgbClr val="6666FF"/>
    <a:srgbClr val="9999FF"/>
    <a:srgbClr val="75C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A60A4-83AC-460E-BCF3-22A496975950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0026F-EC04-4851-B45C-D042563328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647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72716726-0014-477D-A3E8-DD60954275B8}"/>
              </a:ext>
            </a:extLst>
          </p:cNvPr>
          <p:cNvSpPr>
            <a:spLocks/>
          </p:cNvSpPr>
          <p:nvPr/>
        </p:nvSpPr>
        <p:spPr bwMode="gray">
          <a:xfrm>
            <a:off x="35496" y="2682999"/>
            <a:ext cx="201930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C8502377-B51F-42EF-8822-2FFC7F4A4B19}"/>
              </a:ext>
            </a:extLst>
          </p:cNvPr>
          <p:cNvSpPr>
            <a:spLocks/>
          </p:cNvSpPr>
          <p:nvPr/>
        </p:nvSpPr>
        <p:spPr bwMode="gray">
          <a:xfrm rot="10800000">
            <a:off x="4644008" y="836713"/>
            <a:ext cx="192405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B54B3A5-6657-4BD3-8AF0-9EA80300EF02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4884" y="988828"/>
            <a:ext cx="6229324" cy="2440172"/>
          </a:xfrm>
          <a:prstGeom prst="rect">
            <a:avLst/>
          </a:prstGeom>
          <a:solidFill>
            <a:srgbClr val="FFDDAB"/>
          </a:solidFill>
          <a:ln>
            <a:noFill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anchor="ctr"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Тип проекта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познавательно-творческий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дети 5-6 лет, родители, педагоги группы.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Срок реализации проекта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1 учебный год (сентябрь – май).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Виды деятельности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игровая, трудовая, познавательная, продуктивная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Формы работы: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беседы, экскурсии, встречи с представителями профессий, творческие мастерские.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Продукты проекта: </a:t>
            </a:r>
            <a:r>
              <a:rPr lang="ru-RU" sz="1400" dirty="0">
                <a:effectLst/>
                <a:ea typeface="Calibri" panose="020F0502020204030204" pitchFamily="34" charset="0"/>
              </a:rPr>
              <a:t>тематический альбом «Профессии людей», медиатека обучающих видео роликов, презентаций, организация работы творческой мастерской «Изготовление атрибутов для разных профессий».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25DD75-BBE4-47D1-AD42-10703DF8EC8A}"/>
              </a:ext>
            </a:extLst>
          </p:cNvPr>
          <p:cNvSpPr txBox="1"/>
          <p:nvPr/>
        </p:nvSpPr>
        <p:spPr>
          <a:xfrm>
            <a:off x="569343" y="123276"/>
            <a:ext cx="796309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Реализация проекта </a:t>
            </a:r>
          </a:p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«ВСЕ ПРОФЕССИИ ВАЖНЫ» 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C4A2A56-92A8-4035-975E-016B955D01D4}"/>
              </a:ext>
            </a:extLst>
          </p:cNvPr>
          <p:cNvSpPr>
            <a:spLocks/>
          </p:cNvSpPr>
          <p:nvPr/>
        </p:nvSpPr>
        <p:spPr bwMode="gray">
          <a:xfrm>
            <a:off x="2912740" y="5851351"/>
            <a:ext cx="201930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91BF63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205C582-0984-4D1B-92FB-99BFFCF88AF2}"/>
              </a:ext>
            </a:extLst>
          </p:cNvPr>
          <p:cNvSpPr>
            <a:spLocks/>
          </p:cNvSpPr>
          <p:nvPr/>
        </p:nvSpPr>
        <p:spPr bwMode="gray">
          <a:xfrm rot="10800000">
            <a:off x="7184454" y="4149080"/>
            <a:ext cx="192405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91BF63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A8BC04D9-665C-4E1B-8F67-C2D9A5B1333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31840" y="4391736"/>
            <a:ext cx="5794102" cy="22056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anchor="ctr"/>
          <a:lstStyle/>
          <a:p>
            <a:pPr algn="just">
              <a:spcAft>
                <a:spcPts val="0"/>
              </a:spcAft>
            </a:pPr>
            <a:endParaRPr lang="ru-RU" sz="1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проекта: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обобщение знаний и представлений детей о профессиях в методом «погружения» в реальные практические ситуации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Задачи проекта: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5" indent="-180975" algn="just">
              <a:lnSpc>
                <a:spcPct val="107000"/>
              </a:lnSpc>
              <a:tabLst>
                <a:tab pos="180975" algn="l"/>
              </a:tabLst>
            </a:pPr>
            <a:r>
              <a:rPr lang="ru-RU" sz="1400" b="0" i="0" dirty="0">
                <a:effectLst/>
              </a:rPr>
              <a:t>1.Расширять представления детей о многообразии профессий. </a:t>
            </a:r>
          </a:p>
          <a:p>
            <a:pPr marL="180975" indent="-180975" algn="just">
              <a:lnSpc>
                <a:spcPct val="107000"/>
              </a:lnSpc>
              <a:tabLst>
                <a:tab pos="180975" algn="l"/>
              </a:tabLst>
            </a:pPr>
            <a:r>
              <a:rPr lang="ru-RU" sz="1400" b="0" i="0" dirty="0">
                <a:effectLst/>
              </a:rPr>
              <a:t>2.Формировать реалистические представления о труде людей. </a:t>
            </a:r>
          </a:p>
          <a:p>
            <a:pPr marL="180975" indent="-180975" algn="just">
              <a:lnSpc>
                <a:spcPct val="107000"/>
              </a:lnSpc>
              <a:tabLst>
                <a:tab pos="180975" algn="l"/>
              </a:tabLst>
            </a:pPr>
            <a:r>
              <a:rPr lang="ru-RU" sz="1400" b="0" i="0" dirty="0">
                <a:effectLst/>
              </a:rPr>
              <a:t>3.Помочь понять детям, о важности, необходимости каждой профессии; </a:t>
            </a:r>
          </a:p>
          <a:p>
            <a:pPr marL="180975" indent="-180975" algn="just">
              <a:lnSpc>
                <a:spcPct val="107000"/>
              </a:lnSpc>
              <a:tabLst>
                <a:tab pos="180975" algn="l"/>
              </a:tabLst>
            </a:pPr>
            <a:r>
              <a:rPr lang="ru-RU" sz="1400" b="0" i="0" dirty="0">
                <a:effectLst/>
              </a:rPr>
              <a:t>4.Развивать связную речь детей и коммуникативные навыки.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BB8813-8784-4443-AAD2-C4FFF8FAF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t="22001" r="62759" b="17800"/>
          <a:stretch/>
        </p:blipFill>
        <p:spPr>
          <a:xfrm>
            <a:off x="6698778" y="870239"/>
            <a:ext cx="2193702" cy="3062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FE8140-A525-4608-8D63-901C9F3A0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6" y="3744641"/>
            <a:ext cx="2783644" cy="2087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7764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B323B1-92E2-4C4E-AE36-357FEAE80888}"/>
              </a:ext>
            </a:extLst>
          </p:cNvPr>
          <p:cNvSpPr txBox="1"/>
          <p:nvPr/>
        </p:nvSpPr>
        <p:spPr>
          <a:xfrm>
            <a:off x="569343" y="123276"/>
            <a:ext cx="796309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Реализация проекта </a:t>
            </a:r>
          </a:p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«ВСЕ ПРОФЕССИИ ВАЖНЫ»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EC3B62-7DC3-4B70-AFE8-0C3D7877CB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43" y="930862"/>
            <a:ext cx="3840427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361E9B-B6E1-4EE6-89C0-A039EEE0A7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22" y="930862"/>
            <a:ext cx="3840426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4B2622-49AC-4704-A519-654328EF0C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43" y="3981747"/>
            <a:ext cx="3840427" cy="2785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4F43F01-56CD-4553-AA3D-270CFD6C5C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98" y="3981746"/>
            <a:ext cx="3809050" cy="2785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3274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4403B7-24E5-416E-B2D0-B1E1423355E0}"/>
              </a:ext>
            </a:extLst>
          </p:cNvPr>
          <p:cNvSpPr txBox="1"/>
          <p:nvPr/>
        </p:nvSpPr>
        <p:spPr>
          <a:xfrm>
            <a:off x="569343" y="123276"/>
            <a:ext cx="796309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Реализация проекта </a:t>
            </a:r>
          </a:p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«ЛЕЗГИНСКИЙ ДЛЯ ДОШКОЛЯТ»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11EE0A-A8D4-47EC-84F0-2505B0F6D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00" t="29001" r="36841" b="8000"/>
          <a:stretch/>
        </p:blipFill>
        <p:spPr>
          <a:xfrm>
            <a:off x="6732240" y="908719"/>
            <a:ext cx="2286781" cy="3146055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E2C8D574-F7A9-4F55-B17A-0ED0B7CDAA8D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4884" y="1015458"/>
            <a:ext cx="6229324" cy="22056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anchor="ctr"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Тип проекта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информационно-творческий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дети 5-6 лет, родители, педагоги группы.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Срок реализации проекта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1 учебный год (сентябрь – май).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Формы работы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коммуникативная, игровая, познавательная, продуктивная.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Продукты проекта: </a:t>
            </a:r>
            <a:r>
              <a:rPr lang="ru-RU" sz="1400" dirty="0">
                <a:effectLst/>
                <a:ea typeface="Calibri" panose="020F0502020204030204" pitchFamily="34" charset="0"/>
              </a:rPr>
              <a:t>тематический альбом «Культура лезгинского народа», медиатека обучающих видео роликов, презентаций, организация работы мини-музея «История лезгин».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7B31B157-C98F-4EC3-9053-B9BA00454057}"/>
              </a:ext>
            </a:extLst>
          </p:cNvPr>
          <p:cNvSpPr>
            <a:spLocks/>
          </p:cNvSpPr>
          <p:nvPr/>
        </p:nvSpPr>
        <p:spPr bwMode="gray">
          <a:xfrm>
            <a:off x="35496" y="2492896"/>
            <a:ext cx="201930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21643AC9-A311-4C30-9948-52560F3B98A9}"/>
              </a:ext>
            </a:extLst>
          </p:cNvPr>
          <p:cNvSpPr>
            <a:spLocks/>
          </p:cNvSpPr>
          <p:nvPr/>
        </p:nvSpPr>
        <p:spPr bwMode="gray">
          <a:xfrm rot="10800000">
            <a:off x="4664174" y="836713"/>
            <a:ext cx="192405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B05B0879-2CCE-46EB-959E-940F8F7814B7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02422" y="4233520"/>
            <a:ext cx="5794102" cy="25856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anchor="ctr"/>
          <a:lstStyle/>
          <a:p>
            <a:pPr algn="just">
              <a:spcAft>
                <a:spcPts val="0"/>
              </a:spcAft>
            </a:pPr>
            <a:endParaRPr lang="ru-RU" sz="1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проекта: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Вовлечение детей в сохранение национальных лезгинских традиций, семейных ценностей и родного языка</a:t>
            </a:r>
          </a:p>
          <a:p>
            <a:pPr algn="just">
              <a:spcAft>
                <a:spcPts val="0"/>
              </a:spcAft>
            </a:pPr>
            <a:r>
              <a:rPr lang="ru-RU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Задачи проекта: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ru-RU" sz="1400" b="0" i="0" dirty="0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  <a:t>Организация и проведение занятий с детьми от 5-ти лет по изучению лезгинского языка</a:t>
            </a:r>
          </a:p>
          <a:p>
            <a:pPr algn="l">
              <a:buFont typeface="+mj-lt"/>
              <a:buAutoNum type="arabicPeriod"/>
            </a:pPr>
            <a:r>
              <a:rPr lang="ru-RU" sz="1400" b="0" i="0" dirty="0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  <a:t>Организация и проведение мероприятий, направленных на преемственность национальных традиций и семейных ценностей</a:t>
            </a:r>
          </a:p>
          <a:p>
            <a:pPr algn="l">
              <a:buFont typeface="+mj-lt"/>
              <a:buAutoNum type="arabicPeriod"/>
            </a:pPr>
            <a:r>
              <a:rPr lang="ru-RU" sz="1400" b="0" i="0" dirty="0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  <a:t>Организация и проведение занятий по изучению и развитию культурных ценностей (песни, стихи, танцы)</a:t>
            </a:r>
          </a:p>
          <a:p>
            <a:pPr algn="l">
              <a:buFont typeface="+mj-lt"/>
              <a:buAutoNum type="arabicPeriod"/>
            </a:pPr>
            <a:r>
              <a:rPr lang="ru-RU" sz="1400" b="0" i="0" dirty="0">
                <a:solidFill>
                  <a:srgbClr val="282828"/>
                </a:solidFill>
                <a:effectLst/>
                <a:latin typeface="PT Sans" panose="020B0503020203020204" pitchFamily="34" charset="-52"/>
              </a:rPr>
              <a:t>Информационное продвижение результатов проекта и популяризация семейных ценностей</a:t>
            </a:r>
          </a:p>
          <a:p>
            <a:pPr algn="just">
              <a:spcAft>
                <a:spcPts val="0"/>
              </a:spcAft>
            </a:pP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E27DB6C9-2A54-45FB-B315-5FDA393A8A7F}"/>
              </a:ext>
            </a:extLst>
          </p:cNvPr>
          <p:cNvSpPr>
            <a:spLocks/>
          </p:cNvSpPr>
          <p:nvPr/>
        </p:nvSpPr>
        <p:spPr bwMode="gray">
          <a:xfrm>
            <a:off x="2912740" y="5851351"/>
            <a:ext cx="201930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434FAC3F-08E9-414C-AFC2-061C49F4E912}"/>
              </a:ext>
            </a:extLst>
          </p:cNvPr>
          <p:cNvSpPr>
            <a:spLocks/>
          </p:cNvSpPr>
          <p:nvPr/>
        </p:nvSpPr>
        <p:spPr bwMode="gray">
          <a:xfrm rot="10800000">
            <a:off x="7184454" y="4149080"/>
            <a:ext cx="192405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48A5EC4-F0F9-413F-8650-72221B63F3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6" y="3573016"/>
            <a:ext cx="2351876" cy="3135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3439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B299BC-712C-4FEC-BF6D-E68A3DD70B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933249"/>
            <a:ext cx="3615700" cy="271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F01318-9FA9-40D3-A0E2-D73DD6A056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520" y="4005064"/>
            <a:ext cx="3728691" cy="271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3B99C6-16FA-4F56-AC0C-454029FE1C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15350"/>
          <a:stretch/>
        </p:blipFill>
        <p:spPr>
          <a:xfrm>
            <a:off x="256783" y="954162"/>
            <a:ext cx="2680232" cy="2906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1B5A83-6BA1-4026-AFE3-96D47E401C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5" b="4627"/>
          <a:stretch/>
        </p:blipFill>
        <p:spPr>
          <a:xfrm>
            <a:off x="3127963" y="1612625"/>
            <a:ext cx="2888073" cy="3400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6367AA-A629-483D-9B46-6F98082788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7"/>
          <a:stretch/>
        </p:blipFill>
        <p:spPr>
          <a:xfrm flipH="1">
            <a:off x="6366961" y="3966183"/>
            <a:ext cx="2333907" cy="2711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07CBBF-FF67-4114-8585-E8FD0BC483D8}"/>
              </a:ext>
            </a:extLst>
          </p:cNvPr>
          <p:cNvSpPr txBox="1"/>
          <p:nvPr/>
        </p:nvSpPr>
        <p:spPr>
          <a:xfrm>
            <a:off x="569343" y="123276"/>
            <a:ext cx="796309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Реализация проекта </a:t>
            </a:r>
          </a:p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«ЛЕЗГИНСКИЙ ДЛЯ ДОШКОЛЯТ» </a:t>
            </a:r>
          </a:p>
        </p:txBody>
      </p:sp>
    </p:spTree>
    <p:extLst>
      <p:ext uri="{BB962C8B-B14F-4D97-AF65-F5344CB8AC3E}">
        <p14:creationId xmlns:p14="http://schemas.microsoft.com/office/powerpoint/2010/main" val="1222138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9BB530-AC34-44AE-A572-8FDB42B0F1D4}"/>
              </a:ext>
            </a:extLst>
          </p:cNvPr>
          <p:cNvSpPr txBox="1"/>
          <p:nvPr/>
        </p:nvSpPr>
        <p:spPr>
          <a:xfrm>
            <a:off x="569343" y="123276"/>
            <a:ext cx="796309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Реализация проекта </a:t>
            </a:r>
          </a:p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«ЭКОСКАЗКА»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9EB353F-EE5E-418F-A579-2A955F293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00" t="22001" r="12201" b="15001"/>
          <a:stretch/>
        </p:blipFill>
        <p:spPr>
          <a:xfrm>
            <a:off x="6906892" y="875995"/>
            <a:ext cx="2019300" cy="2839641"/>
          </a:xfrm>
          <a:prstGeom prst="rect">
            <a:avLst/>
          </a:prstGeom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5394C821-DF40-4012-8396-33BDAC050ED0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6882" y="1079368"/>
            <a:ext cx="6229324" cy="22056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anchor="ctr"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Тип проекта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информационно-творческий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дети 5-6 лет, родители, педагоги группы.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Срок реализации проекта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1 учебный год (сентябрь – май).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Формы работы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коммуникативная, игровая, познавательная, продуктивная.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Продукты проекта: </a:t>
            </a:r>
            <a:r>
              <a:rPr lang="ru-RU" sz="1400" dirty="0">
                <a:effectLst/>
                <a:ea typeface="Calibri" panose="020F0502020204030204" pitchFamily="34" charset="0"/>
              </a:rPr>
              <a:t>тематический альбом «Культура лезгинского народа», медиатека обучающих видео роликов, презентаций, организация работы мини-музея «История лезгин».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1C7036B9-CF48-450B-8BD6-0C18C62502C9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39752" y="4041893"/>
            <a:ext cx="6584208" cy="2536821"/>
          </a:xfrm>
          <a:prstGeom prst="rect">
            <a:avLst/>
          </a:prstGeom>
          <a:solidFill>
            <a:srgbClr val="FFFF93"/>
          </a:solidFill>
          <a:ln>
            <a:noFill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anchor="ctr"/>
          <a:lstStyle/>
          <a:p>
            <a:pPr algn="just">
              <a:spcAft>
                <a:spcPts val="0"/>
              </a:spcAft>
            </a:pPr>
            <a:endParaRPr lang="ru-RU" sz="1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проекта: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cs typeface="Times New Roman" panose="02020603050405020304" pitchFamily="18" charset="0"/>
              </a:rPr>
              <a:t>организовать познавательно-исследовательскую, трудовую и продуктивную деятельность детей по выращиванию и уходу за растениями в ДОУ (в уголке природы, на участке детского сада, в теплице).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Задачи проекта: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cs typeface="Times New Roman" panose="02020603050405020304" pitchFamily="18" charset="0"/>
              </a:rPr>
              <a:t>1. </a:t>
            </a:r>
            <a:r>
              <a:rPr lang="ru-RU" sz="1200" b="1" i="1" dirty="0">
                <a:cs typeface="Times New Roman" panose="02020603050405020304" pitchFamily="18" charset="0"/>
              </a:rPr>
              <a:t>Образовательные</a:t>
            </a:r>
            <a:r>
              <a:rPr lang="ru-RU" sz="1200" b="1" dirty="0">
                <a:cs typeface="Times New Roman" panose="02020603050405020304" pitchFamily="18" charset="0"/>
              </a:rPr>
              <a:t>: </a:t>
            </a:r>
            <a:r>
              <a:rPr lang="ru-RU" sz="1200" dirty="0">
                <a:cs typeface="Times New Roman" panose="02020603050405020304" pitchFamily="18" charset="0"/>
              </a:rPr>
              <a:t>дать детям элементарные знания и представления о растениях и растениеводстве; познакомить детей с разными профессиями людей, которые помогают их выращивать (биологи, агрономы, цветоводы, садоводы и др.)</a:t>
            </a:r>
          </a:p>
          <a:p>
            <a:pPr algn="just"/>
            <a:r>
              <a:rPr lang="ru-RU" sz="1200" dirty="0">
                <a:cs typeface="Times New Roman" panose="02020603050405020304" pitchFamily="18" charset="0"/>
              </a:rPr>
              <a:t>2. </a:t>
            </a:r>
            <a:r>
              <a:rPr lang="ru-RU" sz="1200" b="1" i="1" dirty="0">
                <a:cs typeface="Times New Roman" panose="02020603050405020304" pitchFamily="18" charset="0"/>
              </a:rPr>
              <a:t>Развивающие</a:t>
            </a:r>
            <a:r>
              <a:rPr lang="ru-RU" sz="1200" b="1" dirty="0">
                <a:cs typeface="Times New Roman" panose="02020603050405020304" pitchFamily="18" charset="0"/>
              </a:rPr>
              <a:t>: </a:t>
            </a:r>
            <a:r>
              <a:rPr lang="ru-RU" sz="1200" dirty="0">
                <a:cs typeface="Times New Roman" panose="02020603050405020304" pitchFamily="18" charset="0"/>
              </a:rPr>
              <a:t>развивать познавательный интерес к миру природы и выращиванию растений (создание необходимых условий, выращивание и уход за растениями); </a:t>
            </a:r>
          </a:p>
          <a:p>
            <a:pPr algn="just"/>
            <a:r>
              <a:rPr lang="ru-RU" sz="1200" dirty="0">
                <a:cs typeface="Times New Roman" panose="02020603050405020304" pitchFamily="18" charset="0"/>
              </a:rPr>
              <a:t>3. </a:t>
            </a:r>
            <a:r>
              <a:rPr lang="ru-RU" sz="1200" b="1" dirty="0">
                <a:cs typeface="Times New Roman" panose="02020603050405020304" pitchFamily="18" charset="0"/>
              </a:rPr>
              <a:t>В</a:t>
            </a:r>
            <a:r>
              <a:rPr lang="ru-RU" sz="1200" b="1" i="1" dirty="0">
                <a:cs typeface="Times New Roman" panose="02020603050405020304" pitchFamily="18" charset="0"/>
              </a:rPr>
              <a:t>оспитательные</a:t>
            </a:r>
            <a:r>
              <a:rPr lang="ru-RU" sz="1200" b="1" dirty="0">
                <a:cs typeface="Times New Roman" panose="02020603050405020304" pitchFamily="18" charset="0"/>
              </a:rPr>
              <a:t>: </a:t>
            </a:r>
            <a:r>
              <a:rPr lang="ru-RU" sz="1200" dirty="0">
                <a:cs typeface="Times New Roman" panose="02020603050405020304" pitchFamily="18" charset="0"/>
              </a:rPr>
              <a:t>формировать основы экологической культуры; воспитывать бережное и заботливое отношение к миру природы; вовлекать родителей (законных представителей) в образовательный процесс ДОУ и экологическую проектную деятельность по выращиванию растений.</a:t>
            </a:r>
          </a:p>
          <a:p>
            <a:pPr algn="just">
              <a:spcAft>
                <a:spcPts val="0"/>
              </a:spcAft>
            </a:pP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7BCFCB8B-C55B-4467-832D-3F4812B32D24}"/>
              </a:ext>
            </a:extLst>
          </p:cNvPr>
          <p:cNvSpPr>
            <a:spLocks/>
          </p:cNvSpPr>
          <p:nvPr/>
        </p:nvSpPr>
        <p:spPr bwMode="gray">
          <a:xfrm>
            <a:off x="35496" y="2492896"/>
            <a:ext cx="201930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F8C4706E-AC4A-416A-A847-D46B7B6206C8}"/>
              </a:ext>
            </a:extLst>
          </p:cNvPr>
          <p:cNvSpPr>
            <a:spLocks/>
          </p:cNvSpPr>
          <p:nvPr/>
        </p:nvSpPr>
        <p:spPr bwMode="gray">
          <a:xfrm rot="10800000">
            <a:off x="4664174" y="882799"/>
            <a:ext cx="192405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509DC885-CD1F-491C-856A-BDFD49F45804}"/>
              </a:ext>
            </a:extLst>
          </p:cNvPr>
          <p:cNvSpPr>
            <a:spLocks/>
          </p:cNvSpPr>
          <p:nvPr/>
        </p:nvSpPr>
        <p:spPr bwMode="gray">
          <a:xfrm>
            <a:off x="2195736" y="5842122"/>
            <a:ext cx="201930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FFCC99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69260C04-03C3-4EEB-BF66-E159FF08541D}"/>
              </a:ext>
            </a:extLst>
          </p:cNvPr>
          <p:cNvSpPr>
            <a:spLocks/>
          </p:cNvSpPr>
          <p:nvPr/>
        </p:nvSpPr>
        <p:spPr bwMode="gray">
          <a:xfrm rot="10800000">
            <a:off x="7123002" y="3816460"/>
            <a:ext cx="192405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rgbClr val="FFCC99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1E72EF6-2B2B-485C-A43B-DC0FD308A6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25" y="3594745"/>
            <a:ext cx="1995084" cy="2660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1140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559C56-6DE9-48EC-B373-D31195495FA5}"/>
              </a:ext>
            </a:extLst>
          </p:cNvPr>
          <p:cNvSpPr txBox="1"/>
          <p:nvPr/>
        </p:nvSpPr>
        <p:spPr>
          <a:xfrm>
            <a:off x="569343" y="123276"/>
            <a:ext cx="796309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Реализация проекта </a:t>
            </a:r>
          </a:p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«ЭКОСКАЗКА»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ECD5A2-141E-4BCE-847D-9F96B9FAAA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7"/>
          <a:stretch/>
        </p:blipFill>
        <p:spPr>
          <a:xfrm>
            <a:off x="171654" y="982693"/>
            <a:ext cx="2824457" cy="2976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9EF636-442C-43C3-B853-437017F1E9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983" y="994983"/>
            <a:ext cx="3264363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093493-C4E5-4E0B-9361-CB5F16A7F3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b="4850"/>
          <a:stretch/>
        </p:blipFill>
        <p:spPr>
          <a:xfrm>
            <a:off x="6295681" y="3861048"/>
            <a:ext cx="2710764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21B1510-DD69-4B6D-97A7-E92C4DC99E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67" y="4437112"/>
            <a:ext cx="3339710" cy="2225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A1F12E-0DFA-4C6E-B90B-EB3EA2A938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320" y="2819850"/>
            <a:ext cx="3091348" cy="2318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5DCE721-073C-43C0-822D-321430879E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58"/>
          <a:stretch/>
        </p:blipFill>
        <p:spPr>
          <a:xfrm>
            <a:off x="3506772" y="961779"/>
            <a:ext cx="1569284" cy="1735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63E4A47-724A-479B-9DB3-785D316135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800" y="5338632"/>
            <a:ext cx="1813836" cy="1360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6992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9BB530-AC34-44AE-A572-8FDB42B0F1D4}"/>
              </a:ext>
            </a:extLst>
          </p:cNvPr>
          <p:cNvSpPr txBox="1"/>
          <p:nvPr/>
        </p:nvSpPr>
        <p:spPr>
          <a:xfrm>
            <a:off x="569343" y="123276"/>
            <a:ext cx="796309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Реализация проекта </a:t>
            </a:r>
          </a:p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«ИСТОРИЯ ДЛЯ ДОШКОЛЯТ»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8E4475-5194-4DED-AC10-5BE556D13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5" t="20601" r="69687" b="30400"/>
          <a:stretch/>
        </p:blipFill>
        <p:spPr>
          <a:xfrm>
            <a:off x="7123760" y="908719"/>
            <a:ext cx="1923292" cy="2692609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AFFC596C-1117-43F2-81C8-2C8565348E10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0040" y="1124744"/>
            <a:ext cx="6588680" cy="2016224"/>
          </a:xfrm>
          <a:prstGeom prst="rect">
            <a:avLst/>
          </a:prstGeom>
          <a:solidFill>
            <a:srgbClr val="D5EFFF"/>
          </a:solidFill>
          <a:ln>
            <a:noFill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anchor="ctr"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Тип проекта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познавательно-исследовательский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дети 5-6 лет, родители, педагоги группы.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Срок реализации проекта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1 учебный год (сентябрь – май).</a:t>
            </a:r>
          </a:p>
          <a:p>
            <a:pPr algn="just">
              <a:spcAft>
                <a:spcPts val="0"/>
              </a:spcAft>
            </a:pPr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Формы работы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беседы, занятия, рассматривание семейных альбомов, иллюстраций, выставки детских работ по теме проекта, заучивание стихов, пословиц, поговорок про семью, творческая речевая деятельность, утренники, развлечения; дидактические и сюжетно-ролевые игры.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Продукты проекта: тематические </a:t>
            </a:r>
            <a:r>
              <a:rPr lang="ru-RU" sz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альбомы «Там, где я живу, красиво», </a:t>
            </a:r>
            <a:r>
              <a:rPr lang="ru-RU" sz="1200" dirty="0">
                <a:effectLst/>
                <a:ea typeface="Times New Roman" panose="02020603050405020304" pitchFamily="18" charset="0"/>
              </a:rPr>
              <a:t>красная книга Югры»,</a:t>
            </a:r>
            <a:r>
              <a:rPr lang="ru-RU" sz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«Моя любимая столица», «Родина -Мать», «Музей-панорама Сталинградская битва», </a:t>
            </a:r>
            <a:r>
              <a:rPr lang="ru-RU" sz="1200" dirty="0">
                <a:effectLst/>
                <a:ea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изготовление генеалогического древа семьи</a:t>
            </a:r>
            <a:endParaRPr lang="ru-RU" sz="1200" dirty="0">
              <a:effectLst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14DA4A-010B-45AC-8F11-3E68F717F0F2}"/>
              </a:ext>
            </a:extLst>
          </p:cNvPr>
          <p:cNvSpPr>
            <a:spLocks noChangeArrowheads="1"/>
          </p:cNvSpPr>
          <p:nvPr/>
        </p:nvSpPr>
        <p:spPr bwMode="gray">
          <a:xfrm>
            <a:off x="2483768" y="3856145"/>
            <a:ext cx="6440192" cy="2741207"/>
          </a:xfrm>
          <a:prstGeom prst="rect">
            <a:avLst/>
          </a:prstGeom>
          <a:solidFill>
            <a:srgbClr val="DEF3CD"/>
          </a:solidFill>
          <a:ln>
            <a:noFill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anchor="ctr"/>
          <a:lstStyle/>
          <a:p>
            <a:pPr algn="just">
              <a:spcAft>
                <a:spcPts val="0"/>
              </a:spcAft>
            </a:pPr>
            <a:endParaRPr lang="ru-RU" sz="1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проекта:</a:t>
            </a: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формирование нравственно-патриотического отношения к семье, городу, стране у детей 5-6 лет.</a:t>
            </a:r>
            <a:endParaRPr lang="ru-RU" sz="1200" dirty="0">
              <a:effectLst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Задачи проекта: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just">
              <a:lnSpc>
                <a:spcPct val="115000"/>
              </a:lnSpc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ru-RU" sz="1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Расширение представлений о городах России; знакомство детей с символами государства (герб, флаг, гимн);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15000"/>
              </a:lnSpc>
              <a:spcAft>
                <a:spcPts val="0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ru-RU" sz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чувства ответственности и гордости за достижения страны;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15000"/>
              </a:lnSpc>
              <a:spcAft>
                <a:spcPts val="0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ru-RU" sz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интереса к русским традициям, обычаям, промыслам;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15000"/>
              </a:lnSpc>
              <a:spcAft>
                <a:spcPts val="0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ru-RU" sz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толерантности, чувства уважения к другим народам, их традициям;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just">
              <a:lnSpc>
                <a:spcPct val="115000"/>
              </a:lnSpc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ru-RU" sz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нравственно-патриотических чувств посредством ознакомления детей с произведениями пейзажной живописи, народного декоративно-прикладного искусства и архитектуры;</a:t>
            </a:r>
            <a:r>
              <a:rPr lang="ru-RU" sz="1200" dirty="0">
                <a:cs typeface="Times New Roman" panose="02020603050405020304" pitchFamily="18" charset="0"/>
              </a:rPr>
              <a:t> </a:t>
            </a:r>
          </a:p>
          <a:p>
            <a:pPr marL="228600" indent="-228600" algn="just">
              <a:lnSpc>
                <a:spcPct val="115000"/>
              </a:lnSpc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ru-RU" sz="1200" dirty="0">
                <a:cs typeface="Times New Roman" panose="02020603050405020304" pitchFamily="18" charset="0"/>
              </a:rPr>
              <a:t>Воспитание </a:t>
            </a:r>
            <a:r>
              <a:rPr lang="ru-RU" sz="1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любви и привязанности к своей семье, дому, детскому саду, улице, городу через все виды детской деятельности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115000"/>
              </a:lnSpc>
              <a:spcAft>
                <a:spcPts val="0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9787F47C-5047-4497-881E-B1C40BA927C5}"/>
              </a:ext>
            </a:extLst>
          </p:cNvPr>
          <p:cNvSpPr>
            <a:spLocks/>
          </p:cNvSpPr>
          <p:nvPr/>
        </p:nvSpPr>
        <p:spPr bwMode="gray">
          <a:xfrm>
            <a:off x="93785" y="2394967"/>
            <a:ext cx="201930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0317857C-13DA-43DA-B094-2C86C92814A1}"/>
              </a:ext>
            </a:extLst>
          </p:cNvPr>
          <p:cNvSpPr>
            <a:spLocks/>
          </p:cNvSpPr>
          <p:nvPr/>
        </p:nvSpPr>
        <p:spPr bwMode="gray">
          <a:xfrm rot="10800000">
            <a:off x="5114413" y="908720"/>
            <a:ext cx="192405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EF8EF97E-5FC1-4465-9474-E15025768704}"/>
              </a:ext>
            </a:extLst>
          </p:cNvPr>
          <p:cNvSpPr>
            <a:spLocks/>
          </p:cNvSpPr>
          <p:nvPr/>
        </p:nvSpPr>
        <p:spPr bwMode="gray">
          <a:xfrm>
            <a:off x="2336676" y="5842122"/>
            <a:ext cx="201930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B147A76D-CE7C-466C-B3CB-BAE806BECA3F}"/>
              </a:ext>
            </a:extLst>
          </p:cNvPr>
          <p:cNvSpPr>
            <a:spLocks/>
          </p:cNvSpPr>
          <p:nvPr/>
        </p:nvSpPr>
        <p:spPr bwMode="gray">
          <a:xfrm rot="10800000">
            <a:off x="7123002" y="3645024"/>
            <a:ext cx="192405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5D5D7A3-2C8F-46D3-9154-4C704CB362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0"/>
          <a:stretch/>
        </p:blipFill>
        <p:spPr>
          <a:xfrm>
            <a:off x="93785" y="3628819"/>
            <a:ext cx="2101951" cy="2392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6979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C9CA8F-7625-4785-BD50-6B4A6B47C9B8}"/>
              </a:ext>
            </a:extLst>
          </p:cNvPr>
          <p:cNvSpPr txBox="1"/>
          <p:nvPr/>
        </p:nvSpPr>
        <p:spPr>
          <a:xfrm>
            <a:off x="569343" y="123276"/>
            <a:ext cx="796309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Реализация проекта </a:t>
            </a:r>
          </a:p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«ИСТОРИЯ ДЛЯ ДОШКОЛЯТ»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934094-D23A-4D3B-991B-BA5FC90183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80" y="3520040"/>
            <a:ext cx="4172813" cy="3129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F205E2-1341-49C5-B9FE-61B45B5619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7563" y="3520040"/>
            <a:ext cx="4172812" cy="3129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594A16-1E83-48E2-B34A-F615EF6BE7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89"/>
          <a:stretch/>
        </p:blipFill>
        <p:spPr>
          <a:xfrm>
            <a:off x="6092202" y="1001957"/>
            <a:ext cx="2082947" cy="2336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217CED-6FA3-43BD-BFD9-49D8147BB3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0" b="11114"/>
          <a:stretch/>
        </p:blipFill>
        <p:spPr>
          <a:xfrm>
            <a:off x="1472197" y="976822"/>
            <a:ext cx="3884780" cy="272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163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Другая 10">
      <a:dk1>
        <a:sysClr val="windowText" lastClr="000000"/>
      </a:dk1>
      <a:lt1>
        <a:sysClr val="window" lastClr="FFFFFF"/>
      </a:lt1>
      <a:dk2>
        <a:srgbClr val="D6ECFF"/>
      </a:dk2>
      <a:lt2>
        <a:srgbClr val="D6ECFF"/>
      </a:lt2>
      <a:accent1>
        <a:srgbClr val="7FD13B"/>
      </a:accent1>
      <a:accent2>
        <a:srgbClr val="60B5FF"/>
      </a:accent2>
      <a:accent3>
        <a:srgbClr val="003E75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2681</TotalTime>
  <Words>737</Words>
  <Application>Microsoft Office PowerPoint</Application>
  <PresentationFormat>Экран (4:3)</PresentationFormat>
  <Paragraphs>69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Calibri</vt:lpstr>
      <vt:lpstr>Georgia</vt:lpstr>
      <vt:lpstr>PT Sans</vt:lpstr>
      <vt:lpstr>Trebuchet MS</vt:lpstr>
      <vt:lpstr>Wingdings 2</vt:lpstr>
      <vt:lpstr>Городская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Образовательный проект «Повышение качества коррекционно-развивающей работы педагога-психолога с детьми с ограниченными возможностями здоровья в условиях мобильной ресурсной комнаты дошкольного учреждения» </dc:title>
  <dc:creator>User</dc:creator>
  <cp:lastModifiedBy>Professional</cp:lastModifiedBy>
  <cp:revision>154</cp:revision>
  <dcterms:created xsi:type="dcterms:W3CDTF">2020-11-19T05:59:15Z</dcterms:created>
  <dcterms:modified xsi:type="dcterms:W3CDTF">2024-03-27T18:08:32Z</dcterms:modified>
</cp:coreProperties>
</file>