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75" r:id="rId2"/>
    <p:sldId id="269" r:id="rId3"/>
    <p:sldId id="270" r:id="rId4"/>
    <p:sldId id="272" r:id="rId5"/>
    <p:sldId id="263" r:id="rId6"/>
    <p:sldId id="264" r:id="rId7"/>
    <p:sldId id="27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832A63-3C5F-44BA-8C97-FD38C721372F}">
          <p14:sldIdLst>
            <p14:sldId id="275"/>
            <p14:sldId id="269"/>
            <p14:sldId id="270"/>
            <p14:sldId id="272"/>
            <p14:sldId id="263"/>
            <p14:sldId id="264"/>
            <p14:sldId id="273"/>
            <p14:sldId id="271"/>
          </p14:sldIdLst>
        </p14:section>
        <p14:section name="Раздел без заголовка" id="{974F2AC1-3A63-4C10-B054-428AA81405E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89C"/>
    <a:srgbClr val="6666FF"/>
    <a:srgbClr val="9999FF"/>
    <a:srgbClr val="75C1FF"/>
    <a:srgbClr val="87D448"/>
    <a:srgbClr val="B7DEFF"/>
    <a:srgbClr val="89CAFF"/>
    <a:srgbClr val="088CFF"/>
    <a:srgbClr val="C9E8FF"/>
    <a:srgbClr val="33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8F594-9FF8-4FC4-B9B0-D6A143683499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15F694-799D-4F9E-BB79-6B12A13190F5}">
      <dgm:prSet custT="1"/>
      <dgm:spPr/>
      <dgm:t>
        <a:bodyPr/>
        <a:lstStyle/>
        <a:p>
          <a:pPr rtl="0"/>
          <a:r>
            <a:rPr lang="ru-RU" sz="1600" dirty="0" smtClean="0"/>
            <a:t>В течение </a:t>
          </a:r>
          <a:r>
            <a:rPr lang="ru-RU" sz="1600" dirty="0" smtClean="0"/>
            <a:t>2024-2025 </a:t>
          </a:r>
          <a:r>
            <a:rPr lang="ru-RU" sz="1600" dirty="0" smtClean="0"/>
            <a:t>года на заседаниях </a:t>
          </a:r>
          <a:r>
            <a:rPr lang="ru-RU" sz="1600" dirty="0" smtClean="0"/>
            <a:t>Управляющего </a:t>
          </a:r>
          <a:r>
            <a:rPr lang="ru-RU" sz="1600" dirty="0" smtClean="0"/>
            <a:t>совета совместно с администрацией МБДОУ рассмотрены вопросы</a:t>
          </a:r>
          <a:r>
            <a:rPr lang="ru-RU" sz="1400" dirty="0" smtClean="0"/>
            <a:t>:</a:t>
          </a:r>
          <a:endParaRPr lang="ru-RU" sz="1400" dirty="0"/>
        </a:p>
      </dgm:t>
    </dgm:pt>
    <dgm:pt modelId="{9233E715-AF42-435F-9290-4AA3D56EDCD9}" type="parTrans" cxnId="{644F73A7-7F29-4520-B2B1-1DDA08FB22E7}">
      <dgm:prSet/>
      <dgm:spPr/>
      <dgm:t>
        <a:bodyPr/>
        <a:lstStyle/>
        <a:p>
          <a:endParaRPr lang="ru-RU"/>
        </a:p>
      </dgm:t>
    </dgm:pt>
    <dgm:pt modelId="{DECCB2C4-831E-4BB6-9C0C-DB839E6FB69E}" type="sibTrans" cxnId="{644F73A7-7F29-4520-B2B1-1DDA08FB22E7}">
      <dgm:prSet/>
      <dgm:spPr/>
      <dgm:t>
        <a:bodyPr/>
        <a:lstStyle/>
        <a:p>
          <a:endParaRPr lang="ru-RU"/>
        </a:p>
      </dgm:t>
    </dgm:pt>
    <dgm:pt modelId="{22D96CD3-FE15-4B98-AA69-0E2BED4B81BD}" type="pres">
      <dgm:prSet presAssocID="{CBB8F594-9FF8-4FC4-B9B0-D6A1436834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8C31D3-0C09-46F7-B9AF-899F0A1C27E0}" type="pres">
      <dgm:prSet presAssocID="{CBB8F594-9FF8-4FC4-B9B0-D6A143683499}" presName="arrow" presStyleLbl="bgShp" presStyleIdx="0" presStyleCnt="1"/>
      <dgm:spPr>
        <a:solidFill>
          <a:srgbClr val="BEE89C"/>
        </a:solidFill>
      </dgm:spPr>
    </dgm:pt>
    <dgm:pt modelId="{E29120C9-63CB-4C74-A8FE-170B2C51224C}" type="pres">
      <dgm:prSet presAssocID="{CBB8F594-9FF8-4FC4-B9B0-D6A143683499}" presName="points" presStyleCnt="0"/>
      <dgm:spPr/>
    </dgm:pt>
    <dgm:pt modelId="{11E4C81B-0862-417E-A7D2-0CC6885DCBAD}" type="pres">
      <dgm:prSet presAssocID="{1715F694-799D-4F9E-BB79-6B12A13190F5}" presName="compositeA" presStyleCnt="0"/>
      <dgm:spPr/>
    </dgm:pt>
    <dgm:pt modelId="{DF468B68-9B58-4B8E-B6CE-1E77868B8557}" type="pres">
      <dgm:prSet presAssocID="{1715F694-799D-4F9E-BB79-6B12A13190F5}" presName="textA" presStyleLbl="revTx" presStyleIdx="0" presStyleCnt="1" custScaleX="111220" custLinFactNeighborX="8223" custLinFactNeighborY="-6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5E2DE-3331-4E05-A654-1BE6E61EFBB3}" type="pres">
      <dgm:prSet presAssocID="{1715F694-799D-4F9E-BB79-6B12A13190F5}" presName="circleA" presStyleLbl="node1" presStyleIdx="0" presStyleCnt="1" custLinFactX="120457" custLinFactNeighborX="200000" custLinFactNeighborY="13074"/>
      <dgm:spPr/>
    </dgm:pt>
    <dgm:pt modelId="{DC081D8A-950C-4296-ACDE-A78EAA946331}" type="pres">
      <dgm:prSet presAssocID="{1715F694-799D-4F9E-BB79-6B12A13190F5}" presName="spaceA" presStyleCnt="0"/>
      <dgm:spPr/>
    </dgm:pt>
  </dgm:ptLst>
  <dgm:cxnLst>
    <dgm:cxn modelId="{F8861F7C-0AD6-4AF1-A57B-D91EAEF825CA}" type="presOf" srcId="{CBB8F594-9FF8-4FC4-B9B0-D6A143683499}" destId="{22D96CD3-FE15-4B98-AA69-0E2BED4B81BD}" srcOrd="0" destOrd="0" presId="urn:microsoft.com/office/officeart/2005/8/layout/hProcess11"/>
    <dgm:cxn modelId="{A6C172CD-A394-47C7-B1D7-429830E6C4E3}" type="presOf" srcId="{1715F694-799D-4F9E-BB79-6B12A13190F5}" destId="{DF468B68-9B58-4B8E-B6CE-1E77868B8557}" srcOrd="0" destOrd="0" presId="urn:microsoft.com/office/officeart/2005/8/layout/hProcess11"/>
    <dgm:cxn modelId="{644F73A7-7F29-4520-B2B1-1DDA08FB22E7}" srcId="{CBB8F594-9FF8-4FC4-B9B0-D6A143683499}" destId="{1715F694-799D-4F9E-BB79-6B12A13190F5}" srcOrd="0" destOrd="0" parTransId="{9233E715-AF42-435F-9290-4AA3D56EDCD9}" sibTransId="{DECCB2C4-831E-4BB6-9C0C-DB839E6FB69E}"/>
    <dgm:cxn modelId="{D7162BD1-1423-4CD8-AB80-B8E9871B36B7}" type="presParOf" srcId="{22D96CD3-FE15-4B98-AA69-0E2BED4B81BD}" destId="{A98C31D3-0C09-46F7-B9AF-899F0A1C27E0}" srcOrd="0" destOrd="0" presId="urn:microsoft.com/office/officeart/2005/8/layout/hProcess11"/>
    <dgm:cxn modelId="{A9B66DE5-42F7-4665-8F51-E8B49F7ADCEA}" type="presParOf" srcId="{22D96CD3-FE15-4B98-AA69-0E2BED4B81BD}" destId="{E29120C9-63CB-4C74-A8FE-170B2C51224C}" srcOrd="1" destOrd="0" presId="urn:microsoft.com/office/officeart/2005/8/layout/hProcess11"/>
    <dgm:cxn modelId="{81F5AB04-8492-489A-B712-58F66FC228C2}" type="presParOf" srcId="{E29120C9-63CB-4C74-A8FE-170B2C51224C}" destId="{11E4C81B-0862-417E-A7D2-0CC6885DCBAD}" srcOrd="0" destOrd="0" presId="urn:microsoft.com/office/officeart/2005/8/layout/hProcess11"/>
    <dgm:cxn modelId="{35635045-8414-4D6E-B252-4FB587EE36E4}" type="presParOf" srcId="{11E4C81B-0862-417E-A7D2-0CC6885DCBAD}" destId="{DF468B68-9B58-4B8E-B6CE-1E77868B8557}" srcOrd="0" destOrd="0" presId="urn:microsoft.com/office/officeart/2005/8/layout/hProcess11"/>
    <dgm:cxn modelId="{C5C86E45-84DC-4C61-8234-0B30BEFAE561}" type="presParOf" srcId="{11E4C81B-0862-417E-A7D2-0CC6885DCBAD}" destId="{D9F5E2DE-3331-4E05-A654-1BE6E61EFBB3}" srcOrd="1" destOrd="0" presId="urn:microsoft.com/office/officeart/2005/8/layout/hProcess11"/>
    <dgm:cxn modelId="{4E946616-EB77-417E-AA3C-C71282D1BFC7}" type="presParOf" srcId="{11E4C81B-0862-417E-A7D2-0CC6885DCBAD}" destId="{DC081D8A-950C-4296-ACDE-A78EAA94633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C31D3-0C09-46F7-B9AF-899F0A1C27E0}">
      <dsp:nvSpPr>
        <dsp:cNvPr id="0" name=""/>
        <dsp:cNvSpPr/>
      </dsp:nvSpPr>
      <dsp:spPr>
        <a:xfrm>
          <a:off x="0" y="443198"/>
          <a:ext cx="7930639" cy="590931"/>
        </a:xfrm>
        <a:prstGeom prst="notchedRightArrow">
          <a:avLst/>
        </a:prstGeom>
        <a:solidFill>
          <a:srgbClr val="BEE8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68B68-9B58-4B8E-B6CE-1E77868B8557}">
      <dsp:nvSpPr>
        <dsp:cNvPr id="0" name=""/>
        <dsp:cNvSpPr/>
      </dsp:nvSpPr>
      <dsp:spPr>
        <a:xfrm>
          <a:off x="530017" y="0"/>
          <a:ext cx="7132166" cy="59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течение </a:t>
          </a:r>
          <a:r>
            <a:rPr lang="ru-RU" sz="1600" kern="1200" dirty="0" smtClean="0"/>
            <a:t>2024-2025 </a:t>
          </a:r>
          <a:r>
            <a:rPr lang="ru-RU" sz="1600" kern="1200" dirty="0" smtClean="0"/>
            <a:t>года на заседаниях </a:t>
          </a:r>
          <a:r>
            <a:rPr lang="ru-RU" sz="1600" kern="1200" dirty="0" smtClean="0"/>
            <a:t>Управляющего </a:t>
          </a:r>
          <a:r>
            <a:rPr lang="ru-RU" sz="1600" kern="1200" dirty="0" smtClean="0"/>
            <a:t>совета совместно с администрацией МБДОУ рассмотрены вопросы</a:t>
          </a:r>
          <a:r>
            <a:rPr lang="ru-RU" sz="1400" kern="1200" dirty="0" smtClean="0"/>
            <a:t>:</a:t>
          </a:r>
          <a:endParaRPr lang="ru-RU" sz="1400" kern="1200" dirty="0"/>
        </a:p>
      </dsp:txBody>
      <dsp:txXfrm>
        <a:off x="530017" y="0"/>
        <a:ext cx="7132166" cy="590931"/>
      </dsp:txXfrm>
    </dsp:sp>
    <dsp:sp modelId="{D9F5E2DE-3331-4E05-A654-1BE6E61EFBB3}">
      <dsp:nvSpPr>
        <dsp:cNvPr id="0" name=""/>
        <dsp:cNvSpPr/>
      </dsp:nvSpPr>
      <dsp:spPr>
        <a:xfrm>
          <a:off x="3968341" y="684112"/>
          <a:ext cx="147732" cy="147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A60A4-83AC-460E-BCF3-22A496975950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0026F-EC04-4851-B45C-D04256332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4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28440" y="1819423"/>
            <a:ext cx="7834314" cy="4633913"/>
            <a:chOff x="197" y="912"/>
            <a:chExt cx="4935" cy="2919"/>
          </a:xfrm>
        </p:grpSpPr>
        <p:sp>
          <p:nvSpPr>
            <p:cNvPr id="3" name="Freeform 22"/>
            <p:cNvSpPr>
              <a:spLocks/>
            </p:cNvSpPr>
            <p:nvPr/>
          </p:nvSpPr>
          <p:spPr bwMode="gray">
            <a:xfrm>
              <a:off x="2344" y="2790"/>
              <a:ext cx="1554" cy="486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23"/>
            <p:cNvSpPr>
              <a:spLocks/>
            </p:cNvSpPr>
            <p:nvPr/>
          </p:nvSpPr>
          <p:spPr bwMode="gray">
            <a:xfrm rot="3600000">
              <a:off x="1602" y="2629"/>
              <a:ext cx="1553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24"/>
            <p:cNvSpPr>
              <a:spLocks/>
            </p:cNvSpPr>
            <p:nvPr/>
          </p:nvSpPr>
          <p:spPr bwMode="gray">
            <a:xfrm rot="7200000">
              <a:off x="1395" y="1810"/>
              <a:ext cx="1553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5"/>
            <p:cNvSpPr>
              <a:spLocks/>
            </p:cNvSpPr>
            <p:nvPr/>
          </p:nvSpPr>
          <p:spPr bwMode="gray">
            <a:xfrm rot="10800000">
              <a:off x="1788" y="1260"/>
              <a:ext cx="1554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gray">
            <a:xfrm rot="14400000">
              <a:off x="2576" y="1446"/>
              <a:ext cx="1553" cy="485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gray">
            <a:xfrm rot="18000000">
              <a:off x="2784" y="2211"/>
              <a:ext cx="1554" cy="486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2220" y="1632"/>
              <a:ext cx="1296" cy="1296"/>
              <a:chOff x="2016" y="1920"/>
              <a:chExt cx="1680" cy="1680"/>
            </a:xfrm>
          </p:grpSpPr>
          <p:sp>
            <p:nvSpPr>
              <p:cNvPr id="17" name="Oval 4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Text Box 43"/>
            <p:cNvSpPr txBox="1">
              <a:spLocks noChangeArrowheads="1"/>
            </p:cNvSpPr>
            <p:nvPr/>
          </p:nvSpPr>
          <p:spPr bwMode="auto">
            <a:xfrm>
              <a:off x="3984" y="2784"/>
              <a:ext cx="11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 dirty="0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4032" y="1728"/>
              <a:ext cx="11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 dirty="0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auto">
            <a:xfrm>
              <a:off x="720" y="1632"/>
              <a:ext cx="11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 dirty="0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868" y="2832"/>
              <a:ext cx="11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2112" y="3600"/>
              <a:ext cx="1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b="1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/>
          </p:nvSpPr>
          <p:spPr bwMode="auto">
            <a:xfrm>
              <a:off x="197" y="1026"/>
              <a:ext cx="1549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-RU" sz="1400" b="1" dirty="0">
                  <a:latin typeface="Bookman Old Style" panose="02050604050505020204" pitchFamily="18" charset="0"/>
                </a:rPr>
                <a:t>1. </a:t>
              </a:r>
              <a:r>
                <a:rPr lang="ru-RU" sz="1400" dirty="0" smtClean="0"/>
                <a:t>Совершенствование </a:t>
              </a:r>
              <a:r>
                <a:rPr lang="ru-RU" sz="1400" dirty="0"/>
                <a:t>образовательного процесса и повышение качества </a:t>
              </a:r>
              <a:r>
                <a:rPr lang="ru-RU" sz="1400" dirty="0" smtClean="0"/>
                <a:t>образования в </a:t>
              </a:r>
              <a:r>
                <a:rPr lang="ru-RU" sz="1400" dirty="0"/>
                <a:t>дошкольном учреждении</a:t>
              </a:r>
              <a:endParaRPr lang="ru-RU" sz="1400" dirty="0">
                <a:latin typeface="Bookman Old Style" panose="02050604050505020204" pitchFamily="18" charset="0"/>
              </a:endParaRPr>
            </a:p>
          </p:txBody>
        </p:sp>
        <p:sp>
          <p:nvSpPr>
            <p:cNvPr id="16" name="Text Box 51"/>
            <p:cNvSpPr txBox="1">
              <a:spLocks noChangeArrowheads="1"/>
            </p:cNvSpPr>
            <p:nvPr/>
          </p:nvSpPr>
          <p:spPr bwMode="gray">
            <a:xfrm>
              <a:off x="2291" y="2166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man Old Style" panose="02050604050505020204" pitchFamily="18" charset="0"/>
                </a:rPr>
                <a:t>ЗАДАЧИ:</a:t>
              </a:r>
              <a:endParaRPr lang="en-US" altLang="ru-RU" sz="2400" b="1" dirty="0">
                <a:solidFill>
                  <a:srgbClr val="DFE2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395536" y="3577694"/>
            <a:ext cx="219233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400" b="1" dirty="0" smtClean="0">
                <a:latin typeface="Bookman Old Style" panose="02050604050505020204" pitchFamily="18" charset="0"/>
              </a:rPr>
              <a:t>2. </a:t>
            </a:r>
            <a:r>
              <a:rPr lang="ru-RU" sz="1400" dirty="0" smtClean="0"/>
              <a:t>Привлечение </a:t>
            </a:r>
            <a:r>
              <a:rPr lang="ru-RU" sz="1400" dirty="0"/>
              <a:t>дополнительных ресурсов для обеспечения деятельности и развития дошкольного учреждения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881818" y="5547285"/>
            <a:ext cx="24580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400" b="1" dirty="0" smtClean="0">
                <a:latin typeface="Bookman Old Style" panose="02050604050505020204" pitchFamily="18" charset="0"/>
              </a:rPr>
              <a:t>3. </a:t>
            </a:r>
            <a:r>
              <a:rPr lang="ru-RU" sz="1400" dirty="0" smtClean="0"/>
              <a:t>Совершенствование </a:t>
            </a:r>
            <a:r>
              <a:rPr lang="ru-RU" sz="1400" dirty="0"/>
              <a:t>материально-технической базы дошкольного учреждения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6573763" y="2042845"/>
            <a:ext cx="24050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400" b="1" dirty="0" smtClean="0">
                <a:latin typeface="Bookman Old Style" panose="02050604050505020204" pitchFamily="18" charset="0"/>
              </a:rPr>
              <a:t>4. </a:t>
            </a:r>
            <a:r>
              <a:rPr lang="ru-RU" sz="1400" dirty="0" smtClean="0"/>
              <a:t>Обеспечение информационной открытости деятельности дошкольного учреждения 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6931781" y="3571219"/>
            <a:ext cx="21923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400" b="1" dirty="0" smtClean="0">
                <a:latin typeface="Bookman Old Style" panose="02050604050505020204" pitchFamily="18" charset="0"/>
              </a:rPr>
              <a:t>5. </a:t>
            </a:r>
            <a:r>
              <a:rPr lang="ru-RU" sz="1400" dirty="0" smtClean="0"/>
              <a:t>Содействие проведению социально-значимых мероприятий в дошкольном учреждении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6357044" y="5531838"/>
            <a:ext cx="24634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400" b="1" dirty="0" smtClean="0">
                <a:latin typeface="Bookman Old Style" panose="02050604050505020204" pitchFamily="18" charset="0"/>
              </a:rPr>
              <a:t>6. </a:t>
            </a:r>
            <a:r>
              <a:rPr lang="ru-RU" sz="1400" dirty="0" smtClean="0"/>
              <a:t>Обеспечение безопасных условий организации образовательного процесса 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9343" y="153229"/>
            <a:ext cx="7963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Реализация компетенций </a:t>
            </a:r>
            <a:r>
              <a:rPr lang="ru-RU" b="1" dirty="0" smtClean="0">
                <a:solidFill>
                  <a:schemeClr val="bg1"/>
                </a:solidFill>
              </a:rPr>
              <a:t>Управляющего </a:t>
            </a:r>
            <a:r>
              <a:rPr lang="ru-RU" b="1" dirty="0">
                <a:solidFill>
                  <a:schemeClr val="bg1"/>
                </a:solidFill>
              </a:rPr>
              <a:t>совета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МБДОУ ДС №7 «Жар-птица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5327" y="967284"/>
            <a:ext cx="8251128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Цель работы </a:t>
            </a:r>
            <a:r>
              <a:rPr lang="ru-RU" b="1" dirty="0" smtClean="0">
                <a:solidFill>
                  <a:srgbClr val="C00000"/>
                </a:solidFill>
              </a:rPr>
              <a:t>Управляющего </a:t>
            </a:r>
            <a:r>
              <a:rPr lang="ru-RU" b="1" dirty="0" smtClean="0">
                <a:solidFill>
                  <a:srgbClr val="C00000"/>
                </a:solidFill>
              </a:rPr>
              <a:t>совета: </a:t>
            </a:r>
            <a:r>
              <a:rPr lang="ru-RU" dirty="0" smtClean="0">
                <a:solidFill>
                  <a:srgbClr val="C00000"/>
                </a:solidFill>
              </a:rPr>
              <a:t>всемерная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всесторонняя информационная, правовая, материальная </a:t>
            </a:r>
            <a:r>
              <a:rPr lang="ru-RU" dirty="0">
                <a:solidFill>
                  <a:srgbClr val="C00000"/>
                </a:solidFill>
              </a:rPr>
              <a:t>поддержка </a:t>
            </a:r>
            <a:r>
              <a:rPr lang="ru-RU" dirty="0" smtClean="0">
                <a:solidFill>
                  <a:srgbClr val="C00000"/>
                </a:solidFill>
              </a:rPr>
              <a:t>защита </a:t>
            </a:r>
            <a:r>
              <a:rPr lang="ru-RU" dirty="0">
                <a:solidFill>
                  <a:srgbClr val="C00000"/>
                </a:solidFill>
              </a:rPr>
              <a:t>и поддержка прав и интересов </a:t>
            </a:r>
            <a:r>
              <a:rPr lang="ru-RU" dirty="0" smtClean="0">
                <a:solidFill>
                  <a:srgbClr val="C00000"/>
                </a:solidFill>
              </a:rPr>
              <a:t>дошкольного учреждения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322118" y="6146278"/>
            <a:ext cx="2642809" cy="496888"/>
            <a:chOff x="2107596" y="3784600"/>
            <a:chExt cx="2642809" cy="496888"/>
          </a:xfrm>
        </p:grpSpPr>
        <p:grpSp>
          <p:nvGrpSpPr>
            <p:cNvPr id="28" name="Группа 27" descr="мужская фигура">
              <a:extLst>
                <a:ext uri="{FF2B5EF4-FFF2-40B4-BE49-F238E27FC236}">
                  <a16:creationId xmlns:a16="http://schemas.microsoft.com/office/drawing/2014/main" id="{2E09B858-7D6F-410E-8014-CC7A9F8F1A8B}"/>
                </a:ext>
              </a:extLst>
            </p:cNvPr>
            <p:cNvGrpSpPr/>
            <p:nvPr/>
          </p:nvGrpSpPr>
          <p:grpSpPr>
            <a:xfrm>
              <a:off x="2107596" y="3784600"/>
              <a:ext cx="286608" cy="496888"/>
              <a:chOff x="2107596" y="3784600"/>
              <a:chExt cx="286608" cy="496888"/>
            </a:xfrm>
            <a:solidFill>
              <a:schemeClr val="accent4"/>
            </a:solidFill>
          </p:grpSpPr>
          <p:sp>
            <p:nvSpPr>
              <p:cNvPr id="53" name="Овал 168">
                <a:extLst>
                  <a:ext uri="{FF2B5EF4-FFF2-40B4-BE49-F238E27FC236}">
                    <a16:creationId xmlns:a16="http://schemas.microsoft.com/office/drawing/2014/main" id="{80A03FDC-2154-4AB3-B4E2-DBFB565FCE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04187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4" name="Полилиния 169">
                <a:extLst>
                  <a:ext uri="{FF2B5EF4-FFF2-40B4-BE49-F238E27FC236}">
                    <a16:creationId xmlns:a16="http://schemas.microsoft.com/office/drawing/2014/main" id="{3B1F1169-CCA7-4E52-A7B8-34EF21A35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07596" y="3895725"/>
                <a:ext cx="286608" cy="385763"/>
              </a:xfrm>
              <a:custGeom>
                <a:avLst/>
                <a:gdLst>
                  <a:gd name="T0" fmla="*/ 89 w 90"/>
                  <a:gd name="T1" fmla="*/ 44 h 121"/>
                  <a:gd name="T2" fmla="*/ 69 w 90"/>
                  <a:gd name="T3" fmla="*/ 4 h 121"/>
                  <a:gd name="T4" fmla="*/ 62 w 90"/>
                  <a:gd name="T5" fmla="*/ 0 h 121"/>
                  <a:gd name="T6" fmla="*/ 57 w 90"/>
                  <a:gd name="T7" fmla="*/ 0 h 121"/>
                  <a:gd name="T8" fmla="*/ 34 w 90"/>
                  <a:gd name="T9" fmla="*/ 0 h 121"/>
                  <a:gd name="T10" fmla="*/ 28 w 90"/>
                  <a:gd name="T11" fmla="*/ 0 h 121"/>
                  <a:gd name="T12" fmla="*/ 21 w 90"/>
                  <a:gd name="T13" fmla="*/ 4 h 121"/>
                  <a:gd name="T14" fmla="*/ 2 w 90"/>
                  <a:gd name="T15" fmla="*/ 44 h 121"/>
                  <a:gd name="T16" fmla="*/ 5 w 90"/>
                  <a:gd name="T17" fmla="*/ 53 h 121"/>
                  <a:gd name="T18" fmla="*/ 14 w 90"/>
                  <a:gd name="T19" fmla="*/ 50 h 121"/>
                  <a:gd name="T20" fmla="*/ 25 w 90"/>
                  <a:gd name="T21" fmla="*/ 27 h 121"/>
                  <a:gd name="T22" fmla="*/ 25 w 90"/>
                  <a:gd name="T23" fmla="*/ 55 h 121"/>
                  <a:gd name="T24" fmla="*/ 25 w 90"/>
                  <a:gd name="T25" fmla="*/ 56 h 121"/>
                  <a:gd name="T26" fmla="*/ 25 w 90"/>
                  <a:gd name="T27" fmla="*/ 112 h 121"/>
                  <a:gd name="T28" fmla="*/ 33 w 90"/>
                  <a:gd name="T29" fmla="*/ 121 h 121"/>
                  <a:gd name="T30" fmla="*/ 42 w 90"/>
                  <a:gd name="T31" fmla="*/ 112 h 121"/>
                  <a:gd name="T32" fmla="*/ 42 w 90"/>
                  <a:gd name="T33" fmla="*/ 65 h 121"/>
                  <a:gd name="T34" fmla="*/ 49 w 90"/>
                  <a:gd name="T35" fmla="*/ 65 h 121"/>
                  <a:gd name="T36" fmla="*/ 49 w 90"/>
                  <a:gd name="T37" fmla="*/ 112 h 121"/>
                  <a:gd name="T38" fmla="*/ 57 w 90"/>
                  <a:gd name="T39" fmla="*/ 121 h 121"/>
                  <a:gd name="T40" fmla="*/ 65 w 90"/>
                  <a:gd name="T41" fmla="*/ 112 h 121"/>
                  <a:gd name="T42" fmla="*/ 65 w 90"/>
                  <a:gd name="T43" fmla="*/ 56 h 121"/>
                  <a:gd name="T44" fmla="*/ 65 w 90"/>
                  <a:gd name="T45" fmla="*/ 55 h 121"/>
                  <a:gd name="T46" fmla="*/ 65 w 90"/>
                  <a:gd name="T47" fmla="*/ 27 h 121"/>
                  <a:gd name="T48" fmla="*/ 77 w 90"/>
                  <a:gd name="T49" fmla="*/ 50 h 121"/>
                  <a:gd name="T50" fmla="*/ 85 w 90"/>
                  <a:gd name="T51" fmla="*/ 53 h 121"/>
                  <a:gd name="T52" fmla="*/ 89 w 90"/>
                  <a:gd name="T53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121">
                    <a:moveTo>
                      <a:pt x="89" y="4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3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2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7"/>
                      <a:pt x="29" y="121"/>
                      <a:pt x="33" y="121"/>
                    </a:cubicBezTo>
                    <a:cubicBezTo>
                      <a:pt x="38" y="121"/>
                      <a:pt x="42" y="117"/>
                      <a:pt x="42" y="112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7"/>
                      <a:pt x="53" y="121"/>
                      <a:pt x="57" y="121"/>
                    </a:cubicBezTo>
                    <a:cubicBezTo>
                      <a:pt x="62" y="121"/>
                      <a:pt x="65" y="117"/>
                      <a:pt x="65" y="11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8" y="53"/>
                      <a:pt x="82" y="54"/>
                      <a:pt x="85" y="53"/>
                    </a:cubicBezTo>
                    <a:cubicBezTo>
                      <a:pt x="89" y="51"/>
                      <a:pt x="90" y="47"/>
                      <a:pt x="89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29" name="Группа 28" descr="мужская фигура">
              <a:extLst>
                <a:ext uri="{FF2B5EF4-FFF2-40B4-BE49-F238E27FC236}">
                  <a16:creationId xmlns:a16="http://schemas.microsoft.com/office/drawing/2014/main" id="{861CF519-A793-4046-BBD2-03CF81D58524}"/>
                </a:ext>
              </a:extLst>
            </p:cNvPr>
            <p:cNvGrpSpPr/>
            <p:nvPr/>
          </p:nvGrpSpPr>
          <p:grpSpPr>
            <a:xfrm>
              <a:off x="2413205" y="3784600"/>
              <a:ext cx="285024" cy="496888"/>
              <a:chOff x="2413205" y="3784600"/>
              <a:chExt cx="285024" cy="496888"/>
            </a:xfrm>
            <a:solidFill>
              <a:schemeClr val="accent3"/>
            </a:solidFill>
          </p:grpSpPr>
          <p:sp>
            <p:nvSpPr>
              <p:cNvPr id="51" name="Овал 170">
                <a:extLst>
                  <a:ext uri="{FF2B5EF4-FFF2-40B4-BE49-F238E27FC236}">
                    <a16:creationId xmlns:a16="http://schemas.microsoft.com/office/drawing/2014/main" id="{603D24B6-030A-444A-8B29-FFEF2C55F7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08213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2" name="Полилиния 171">
                <a:extLst>
                  <a:ext uri="{FF2B5EF4-FFF2-40B4-BE49-F238E27FC236}">
                    <a16:creationId xmlns:a16="http://schemas.microsoft.com/office/drawing/2014/main" id="{B851F97D-424D-41EA-B689-CB0E7AE785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13205" y="3895725"/>
                <a:ext cx="285024" cy="385763"/>
              </a:xfrm>
              <a:custGeom>
                <a:avLst/>
                <a:gdLst>
                  <a:gd name="T0" fmla="*/ 88 w 90"/>
                  <a:gd name="T1" fmla="*/ 44 h 121"/>
                  <a:gd name="T2" fmla="*/ 69 w 90"/>
                  <a:gd name="T3" fmla="*/ 4 h 121"/>
                  <a:gd name="T4" fmla="*/ 62 w 90"/>
                  <a:gd name="T5" fmla="*/ 0 h 121"/>
                  <a:gd name="T6" fmla="*/ 57 w 90"/>
                  <a:gd name="T7" fmla="*/ 0 h 121"/>
                  <a:gd name="T8" fmla="*/ 34 w 90"/>
                  <a:gd name="T9" fmla="*/ 0 h 121"/>
                  <a:gd name="T10" fmla="*/ 28 w 90"/>
                  <a:gd name="T11" fmla="*/ 0 h 121"/>
                  <a:gd name="T12" fmla="*/ 21 w 90"/>
                  <a:gd name="T13" fmla="*/ 4 h 121"/>
                  <a:gd name="T14" fmla="*/ 2 w 90"/>
                  <a:gd name="T15" fmla="*/ 44 h 121"/>
                  <a:gd name="T16" fmla="*/ 5 w 90"/>
                  <a:gd name="T17" fmla="*/ 53 h 121"/>
                  <a:gd name="T18" fmla="*/ 14 w 90"/>
                  <a:gd name="T19" fmla="*/ 50 h 121"/>
                  <a:gd name="T20" fmla="*/ 25 w 90"/>
                  <a:gd name="T21" fmla="*/ 27 h 121"/>
                  <a:gd name="T22" fmla="*/ 25 w 90"/>
                  <a:gd name="T23" fmla="*/ 55 h 121"/>
                  <a:gd name="T24" fmla="*/ 25 w 90"/>
                  <a:gd name="T25" fmla="*/ 56 h 121"/>
                  <a:gd name="T26" fmla="*/ 25 w 90"/>
                  <a:gd name="T27" fmla="*/ 112 h 121"/>
                  <a:gd name="T28" fmla="*/ 33 w 90"/>
                  <a:gd name="T29" fmla="*/ 121 h 121"/>
                  <a:gd name="T30" fmla="*/ 41 w 90"/>
                  <a:gd name="T31" fmla="*/ 112 h 121"/>
                  <a:gd name="T32" fmla="*/ 41 w 90"/>
                  <a:gd name="T33" fmla="*/ 65 h 121"/>
                  <a:gd name="T34" fmla="*/ 49 w 90"/>
                  <a:gd name="T35" fmla="*/ 65 h 121"/>
                  <a:gd name="T36" fmla="*/ 49 w 90"/>
                  <a:gd name="T37" fmla="*/ 112 h 121"/>
                  <a:gd name="T38" fmla="*/ 57 w 90"/>
                  <a:gd name="T39" fmla="*/ 121 h 121"/>
                  <a:gd name="T40" fmla="*/ 65 w 90"/>
                  <a:gd name="T41" fmla="*/ 112 h 121"/>
                  <a:gd name="T42" fmla="*/ 65 w 90"/>
                  <a:gd name="T43" fmla="*/ 56 h 121"/>
                  <a:gd name="T44" fmla="*/ 65 w 90"/>
                  <a:gd name="T45" fmla="*/ 55 h 121"/>
                  <a:gd name="T46" fmla="*/ 65 w 90"/>
                  <a:gd name="T47" fmla="*/ 27 h 121"/>
                  <a:gd name="T48" fmla="*/ 76 w 90"/>
                  <a:gd name="T49" fmla="*/ 50 h 121"/>
                  <a:gd name="T50" fmla="*/ 85 w 90"/>
                  <a:gd name="T51" fmla="*/ 53 h 121"/>
                  <a:gd name="T52" fmla="*/ 88 w 90"/>
                  <a:gd name="T53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121">
                    <a:moveTo>
                      <a:pt x="88" y="4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3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2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7"/>
                      <a:pt x="29" y="121"/>
                      <a:pt x="33" y="121"/>
                    </a:cubicBezTo>
                    <a:cubicBezTo>
                      <a:pt x="38" y="121"/>
                      <a:pt x="41" y="117"/>
                      <a:pt x="41" y="112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7"/>
                      <a:pt x="53" y="121"/>
                      <a:pt x="57" y="121"/>
                    </a:cubicBezTo>
                    <a:cubicBezTo>
                      <a:pt x="62" y="121"/>
                      <a:pt x="65" y="117"/>
                      <a:pt x="65" y="11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8" y="53"/>
                      <a:pt x="82" y="54"/>
                      <a:pt x="85" y="53"/>
                    </a:cubicBezTo>
                    <a:cubicBezTo>
                      <a:pt x="89" y="51"/>
                      <a:pt x="90" y="47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0" name="Группа 29" descr="мужская фигура">
              <a:extLst>
                <a:ext uri="{FF2B5EF4-FFF2-40B4-BE49-F238E27FC236}">
                  <a16:creationId xmlns:a16="http://schemas.microsoft.com/office/drawing/2014/main" id="{769E62FB-5AEB-445D-AB18-D1E8E041219E}"/>
                </a:ext>
              </a:extLst>
            </p:cNvPr>
            <p:cNvGrpSpPr/>
            <p:nvPr/>
          </p:nvGrpSpPr>
          <p:grpSpPr>
            <a:xfrm>
              <a:off x="2717231" y="3784600"/>
              <a:ext cx="286608" cy="496888"/>
              <a:chOff x="2717231" y="3784600"/>
              <a:chExt cx="286608" cy="496888"/>
            </a:xfrm>
            <a:solidFill>
              <a:schemeClr val="accent2"/>
            </a:solidFill>
          </p:grpSpPr>
          <p:sp>
            <p:nvSpPr>
              <p:cNvPr id="49" name="Овал 172">
                <a:extLst>
                  <a:ext uri="{FF2B5EF4-FFF2-40B4-BE49-F238E27FC236}">
                    <a16:creationId xmlns:a16="http://schemas.microsoft.com/office/drawing/2014/main" id="{02037490-130A-48B0-A45E-ABE880B534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13823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0" name="Полилиния 173">
                <a:extLst>
                  <a:ext uri="{FF2B5EF4-FFF2-40B4-BE49-F238E27FC236}">
                    <a16:creationId xmlns:a16="http://schemas.microsoft.com/office/drawing/2014/main" id="{FC974265-1637-4048-92F9-D1A5D6B82A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17231" y="3895725"/>
                <a:ext cx="286608" cy="385763"/>
              </a:xfrm>
              <a:custGeom>
                <a:avLst/>
                <a:gdLst>
                  <a:gd name="T0" fmla="*/ 88 w 90"/>
                  <a:gd name="T1" fmla="*/ 44 h 121"/>
                  <a:gd name="T2" fmla="*/ 69 w 90"/>
                  <a:gd name="T3" fmla="*/ 4 h 121"/>
                  <a:gd name="T4" fmla="*/ 62 w 90"/>
                  <a:gd name="T5" fmla="*/ 0 h 121"/>
                  <a:gd name="T6" fmla="*/ 56 w 90"/>
                  <a:gd name="T7" fmla="*/ 0 h 121"/>
                  <a:gd name="T8" fmla="*/ 34 w 90"/>
                  <a:gd name="T9" fmla="*/ 0 h 121"/>
                  <a:gd name="T10" fmla="*/ 28 w 90"/>
                  <a:gd name="T11" fmla="*/ 0 h 121"/>
                  <a:gd name="T12" fmla="*/ 21 w 90"/>
                  <a:gd name="T13" fmla="*/ 4 h 121"/>
                  <a:gd name="T14" fmla="*/ 2 w 90"/>
                  <a:gd name="T15" fmla="*/ 44 h 121"/>
                  <a:gd name="T16" fmla="*/ 5 w 90"/>
                  <a:gd name="T17" fmla="*/ 53 h 121"/>
                  <a:gd name="T18" fmla="*/ 14 w 90"/>
                  <a:gd name="T19" fmla="*/ 50 h 121"/>
                  <a:gd name="T20" fmla="*/ 25 w 90"/>
                  <a:gd name="T21" fmla="*/ 27 h 121"/>
                  <a:gd name="T22" fmla="*/ 25 w 90"/>
                  <a:gd name="T23" fmla="*/ 55 h 121"/>
                  <a:gd name="T24" fmla="*/ 25 w 90"/>
                  <a:gd name="T25" fmla="*/ 56 h 121"/>
                  <a:gd name="T26" fmla="*/ 25 w 90"/>
                  <a:gd name="T27" fmla="*/ 112 h 121"/>
                  <a:gd name="T28" fmla="*/ 33 w 90"/>
                  <a:gd name="T29" fmla="*/ 121 h 121"/>
                  <a:gd name="T30" fmla="*/ 41 w 90"/>
                  <a:gd name="T31" fmla="*/ 112 h 121"/>
                  <a:gd name="T32" fmla="*/ 41 w 90"/>
                  <a:gd name="T33" fmla="*/ 65 h 121"/>
                  <a:gd name="T34" fmla="*/ 49 w 90"/>
                  <a:gd name="T35" fmla="*/ 65 h 121"/>
                  <a:gd name="T36" fmla="*/ 49 w 90"/>
                  <a:gd name="T37" fmla="*/ 112 h 121"/>
                  <a:gd name="T38" fmla="*/ 57 w 90"/>
                  <a:gd name="T39" fmla="*/ 121 h 121"/>
                  <a:gd name="T40" fmla="*/ 65 w 90"/>
                  <a:gd name="T41" fmla="*/ 112 h 121"/>
                  <a:gd name="T42" fmla="*/ 65 w 90"/>
                  <a:gd name="T43" fmla="*/ 56 h 121"/>
                  <a:gd name="T44" fmla="*/ 65 w 90"/>
                  <a:gd name="T45" fmla="*/ 55 h 121"/>
                  <a:gd name="T46" fmla="*/ 65 w 90"/>
                  <a:gd name="T47" fmla="*/ 27 h 121"/>
                  <a:gd name="T48" fmla="*/ 76 w 90"/>
                  <a:gd name="T49" fmla="*/ 50 h 121"/>
                  <a:gd name="T50" fmla="*/ 85 w 90"/>
                  <a:gd name="T51" fmla="*/ 53 h 121"/>
                  <a:gd name="T52" fmla="*/ 88 w 90"/>
                  <a:gd name="T53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121">
                    <a:moveTo>
                      <a:pt x="88" y="4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3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2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7"/>
                      <a:pt x="29" y="121"/>
                      <a:pt x="33" y="121"/>
                    </a:cubicBezTo>
                    <a:cubicBezTo>
                      <a:pt x="38" y="121"/>
                      <a:pt x="41" y="117"/>
                      <a:pt x="41" y="112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7"/>
                      <a:pt x="53" y="121"/>
                      <a:pt x="57" y="121"/>
                    </a:cubicBezTo>
                    <a:cubicBezTo>
                      <a:pt x="62" y="121"/>
                      <a:pt x="65" y="117"/>
                      <a:pt x="65" y="11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8" y="53"/>
                      <a:pt x="82" y="54"/>
                      <a:pt x="85" y="53"/>
                    </a:cubicBezTo>
                    <a:cubicBezTo>
                      <a:pt x="89" y="51"/>
                      <a:pt x="90" y="47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1" name="Группа 30" descr="мужская фигура">
              <a:extLst>
                <a:ext uri="{FF2B5EF4-FFF2-40B4-BE49-F238E27FC236}">
                  <a16:creationId xmlns:a16="http://schemas.microsoft.com/office/drawing/2014/main" id="{508952A6-9245-4509-B02F-09D929DF1F0A}"/>
                </a:ext>
              </a:extLst>
            </p:cNvPr>
            <p:cNvGrpSpPr/>
            <p:nvPr/>
          </p:nvGrpSpPr>
          <p:grpSpPr>
            <a:xfrm>
              <a:off x="3022841" y="3784600"/>
              <a:ext cx="285024" cy="496888"/>
              <a:chOff x="3022841" y="3784600"/>
              <a:chExt cx="285024" cy="496888"/>
            </a:xfrm>
            <a:solidFill>
              <a:schemeClr val="accent1"/>
            </a:solidFill>
          </p:grpSpPr>
          <p:sp>
            <p:nvSpPr>
              <p:cNvPr id="47" name="Овал 174">
                <a:extLst>
                  <a:ext uri="{FF2B5EF4-FFF2-40B4-BE49-F238E27FC236}">
                    <a16:creationId xmlns:a16="http://schemas.microsoft.com/office/drawing/2014/main" id="{1955C2BD-3813-4075-A88D-DB58DCCF35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117849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8" name="Полилиния 175">
                <a:extLst>
                  <a:ext uri="{FF2B5EF4-FFF2-40B4-BE49-F238E27FC236}">
                    <a16:creationId xmlns:a16="http://schemas.microsoft.com/office/drawing/2014/main" id="{C03E2438-87FB-4BD0-97F4-41E401CA38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22841" y="3895725"/>
                <a:ext cx="285024" cy="385763"/>
              </a:xfrm>
              <a:custGeom>
                <a:avLst/>
                <a:gdLst>
                  <a:gd name="T0" fmla="*/ 88 w 90"/>
                  <a:gd name="T1" fmla="*/ 44 h 121"/>
                  <a:gd name="T2" fmla="*/ 69 w 90"/>
                  <a:gd name="T3" fmla="*/ 4 h 121"/>
                  <a:gd name="T4" fmla="*/ 62 w 90"/>
                  <a:gd name="T5" fmla="*/ 0 h 121"/>
                  <a:gd name="T6" fmla="*/ 56 w 90"/>
                  <a:gd name="T7" fmla="*/ 0 h 121"/>
                  <a:gd name="T8" fmla="*/ 34 w 90"/>
                  <a:gd name="T9" fmla="*/ 0 h 121"/>
                  <a:gd name="T10" fmla="*/ 28 w 90"/>
                  <a:gd name="T11" fmla="*/ 0 h 121"/>
                  <a:gd name="T12" fmla="*/ 21 w 90"/>
                  <a:gd name="T13" fmla="*/ 4 h 121"/>
                  <a:gd name="T14" fmla="*/ 2 w 90"/>
                  <a:gd name="T15" fmla="*/ 44 h 121"/>
                  <a:gd name="T16" fmla="*/ 5 w 90"/>
                  <a:gd name="T17" fmla="*/ 53 h 121"/>
                  <a:gd name="T18" fmla="*/ 14 w 90"/>
                  <a:gd name="T19" fmla="*/ 50 h 121"/>
                  <a:gd name="T20" fmla="*/ 25 w 90"/>
                  <a:gd name="T21" fmla="*/ 27 h 121"/>
                  <a:gd name="T22" fmla="*/ 25 w 90"/>
                  <a:gd name="T23" fmla="*/ 55 h 121"/>
                  <a:gd name="T24" fmla="*/ 25 w 90"/>
                  <a:gd name="T25" fmla="*/ 56 h 121"/>
                  <a:gd name="T26" fmla="*/ 25 w 90"/>
                  <a:gd name="T27" fmla="*/ 112 h 121"/>
                  <a:gd name="T28" fmla="*/ 33 w 90"/>
                  <a:gd name="T29" fmla="*/ 121 h 121"/>
                  <a:gd name="T30" fmla="*/ 41 w 90"/>
                  <a:gd name="T31" fmla="*/ 112 h 121"/>
                  <a:gd name="T32" fmla="*/ 41 w 90"/>
                  <a:gd name="T33" fmla="*/ 65 h 121"/>
                  <a:gd name="T34" fmla="*/ 49 w 90"/>
                  <a:gd name="T35" fmla="*/ 65 h 121"/>
                  <a:gd name="T36" fmla="*/ 49 w 90"/>
                  <a:gd name="T37" fmla="*/ 112 h 121"/>
                  <a:gd name="T38" fmla="*/ 57 w 90"/>
                  <a:gd name="T39" fmla="*/ 121 h 121"/>
                  <a:gd name="T40" fmla="*/ 65 w 90"/>
                  <a:gd name="T41" fmla="*/ 112 h 121"/>
                  <a:gd name="T42" fmla="*/ 65 w 90"/>
                  <a:gd name="T43" fmla="*/ 56 h 121"/>
                  <a:gd name="T44" fmla="*/ 65 w 90"/>
                  <a:gd name="T45" fmla="*/ 55 h 121"/>
                  <a:gd name="T46" fmla="*/ 65 w 90"/>
                  <a:gd name="T47" fmla="*/ 27 h 121"/>
                  <a:gd name="T48" fmla="*/ 76 w 90"/>
                  <a:gd name="T49" fmla="*/ 50 h 121"/>
                  <a:gd name="T50" fmla="*/ 85 w 90"/>
                  <a:gd name="T51" fmla="*/ 53 h 121"/>
                  <a:gd name="T52" fmla="*/ 88 w 90"/>
                  <a:gd name="T53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121">
                    <a:moveTo>
                      <a:pt x="88" y="4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3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2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7"/>
                      <a:pt x="29" y="121"/>
                      <a:pt x="33" y="121"/>
                    </a:cubicBezTo>
                    <a:cubicBezTo>
                      <a:pt x="38" y="121"/>
                      <a:pt x="41" y="117"/>
                      <a:pt x="41" y="112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7"/>
                      <a:pt x="53" y="121"/>
                      <a:pt x="57" y="121"/>
                    </a:cubicBezTo>
                    <a:cubicBezTo>
                      <a:pt x="62" y="121"/>
                      <a:pt x="65" y="117"/>
                      <a:pt x="65" y="11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8" y="53"/>
                      <a:pt x="82" y="54"/>
                      <a:pt x="85" y="53"/>
                    </a:cubicBezTo>
                    <a:cubicBezTo>
                      <a:pt x="89" y="51"/>
                      <a:pt x="90" y="47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2" name="Группа 31" descr="фигура ребенка">
              <a:extLst>
                <a:ext uri="{FF2B5EF4-FFF2-40B4-BE49-F238E27FC236}">
                  <a16:creationId xmlns:a16="http://schemas.microsoft.com/office/drawing/2014/main" id="{21CAB555-033F-4616-A3EE-F49612F9728B}"/>
                </a:ext>
              </a:extLst>
            </p:cNvPr>
            <p:cNvGrpSpPr/>
            <p:nvPr/>
          </p:nvGrpSpPr>
          <p:grpSpPr>
            <a:xfrm>
              <a:off x="3345868" y="3959225"/>
              <a:ext cx="175765" cy="322263"/>
              <a:chOff x="3345868" y="3959225"/>
              <a:chExt cx="175765" cy="322263"/>
            </a:xfrm>
            <a:solidFill>
              <a:schemeClr val="accent1"/>
            </a:solidFill>
          </p:grpSpPr>
          <p:sp>
            <p:nvSpPr>
              <p:cNvPr id="45" name="Овал 176">
                <a:extLst>
                  <a:ext uri="{FF2B5EF4-FFF2-40B4-BE49-F238E27FC236}">
                    <a16:creationId xmlns:a16="http://schemas.microsoft.com/office/drawing/2014/main" id="{A3942664-8050-4EEF-8E40-1F392BC36F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96539" y="3959225"/>
                <a:ext cx="74423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6" name="Полилиния 177">
                <a:extLst>
                  <a:ext uri="{FF2B5EF4-FFF2-40B4-BE49-F238E27FC236}">
                    <a16:creationId xmlns:a16="http://schemas.microsoft.com/office/drawing/2014/main" id="{9D2CD617-9D25-4591-A8E8-47BBC7FE52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45868" y="4041775"/>
                <a:ext cx="175765" cy="239713"/>
              </a:xfrm>
              <a:custGeom>
                <a:avLst/>
                <a:gdLst>
                  <a:gd name="T0" fmla="*/ 54 w 55"/>
                  <a:gd name="T1" fmla="*/ 27 h 75"/>
                  <a:gd name="T2" fmla="*/ 42 w 55"/>
                  <a:gd name="T3" fmla="*/ 3 h 75"/>
                  <a:gd name="T4" fmla="*/ 38 w 55"/>
                  <a:gd name="T5" fmla="*/ 0 h 75"/>
                  <a:gd name="T6" fmla="*/ 34 w 55"/>
                  <a:gd name="T7" fmla="*/ 0 h 75"/>
                  <a:gd name="T8" fmla="*/ 20 w 55"/>
                  <a:gd name="T9" fmla="*/ 0 h 75"/>
                  <a:gd name="T10" fmla="*/ 17 w 55"/>
                  <a:gd name="T11" fmla="*/ 0 h 75"/>
                  <a:gd name="T12" fmla="*/ 13 w 55"/>
                  <a:gd name="T13" fmla="*/ 3 h 75"/>
                  <a:gd name="T14" fmla="*/ 1 w 55"/>
                  <a:gd name="T15" fmla="*/ 27 h 75"/>
                  <a:gd name="T16" fmla="*/ 3 w 55"/>
                  <a:gd name="T17" fmla="*/ 33 h 75"/>
                  <a:gd name="T18" fmla="*/ 8 w 55"/>
                  <a:gd name="T19" fmla="*/ 31 h 75"/>
                  <a:gd name="T20" fmla="*/ 15 w 55"/>
                  <a:gd name="T21" fmla="*/ 17 h 75"/>
                  <a:gd name="T22" fmla="*/ 15 w 55"/>
                  <a:gd name="T23" fmla="*/ 34 h 75"/>
                  <a:gd name="T24" fmla="*/ 15 w 55"/>
                  <a:gd name="T25" fmla="*/ 35 h 75"/>
                  <a:gd name="T26" fmla="*/ 15 w 55"/>
                  <a:gd name="T27" fmla="*/ 70 h 75"/>
                  <a:gd name="T28" fmla="*/ 20 w 55"/>
                  <a:gd name="T29" fmla="*/ 75 h 75"/>
                  <a:gd name="T30" fmla="*/ 25 w 55"/>
                  <a:gd name="T31" fmla="*/ 70 h 75"/>
                  <a:gd name="T32" fmla="*/ 25 w 55"/>
                  <a:gd name="T33" fmla="*/ 40 h 75"/>
                  <a:gd name="T34" fmla="*/ 30 w 55"/>
                  <a:gd name="T35" fmla="*/ 40 h 75"/>
                  <a:gd name="T36" fmla="*/ 30 w 55"/>
                  <a:gd name="T37" fmla="*/ 70 h 75"/>
                  <a:gd name="T38" fmla="*/ 35 w 55"/>
                  <a:gd name="T39" fmla="*/ 75 h 75"/>
                  <a:gd name="T40" fmla="*/ 40 w 55"/>
                  <a:gd name="T41" fmla="*/ 70 h 75"/>
                  <a:gd name="T42" fmla="*/ 40 w 55"/>
                  <a:gd name="T43" fmla="*/ 35 h 75"/>
                  <a:gd name="T44" fmla="*/ 40 w 55"/>
                  <a:gd name="T45" fmla="*/ 34 h 75"/>
                  <a:gd name="T46" fmla="*/ 40 w 55"/>
                  <a:gd name="T47" fmla="*/ 17 h 75"/>
                  <a:gd name="T48" fmla="*/ 47 w 55"/>
                  <a:gd name="T49" fmla="*/ 31 h 75"/>
                  <a:gd name="T50" fmla="*/ 52 w 55"/>
                  <a:gd name="T51" fmla="*/ 33 h 75"/>
                  <a:gd name="T52" fmla="*/ 54 w 55"/>
                  <a:gd name="T53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75">
                    <a:moveTo>
                      <a:pt x="54" y="27"/>
                    </a:move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39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9"/>
                      <a:pt x="1" y="32"/>
                      <a:pt x="3" y="33"/>
                    </a:cubicBezTo>
                    <a:cubicBezTo>
                      <a:pt x="5" y="34"/>
                      <a:pt x="7" y="33"/>
                      <a:pt x="8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72"/>
                      <a:pt x="17" y="75"/>
                      <a:pt x="20" y="75"/>
                    </a:cubicBezTo>
                    <a:cubicBezTo>
                      <a:pt x="23" y="75"/>
                      <a:pt x="25" y="72"/>
                      <a:pt x="25" y="7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72"/>
                      <a:pt x="32" y="75"/>
                      <a:pt x="35" y="75"/>
                    </a:cubicBezTo>
                    <a:cubicBezTo>
                      <a:pt x="37" y="75"/>
                      <a:pt x="40" y="72"/>
                      <a:pt x="40" y="70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8" y="33"/>
                      <a:pt x="50" y="34"/>
                      <a:pt x="52" y="33"/>
                    </a:cubicBezTo>
                    <a:cubicBezTo>
                      <a:pt x="54" y="32"/>
                      <a:pt x="55" y="29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3" name="Группа 32" descr="женская фигура">
              <a:extLst>
                <a:ext uri="{FF2B5EF4-FFF2-40B4-BE49-F238E27FC236}">
                  <a16:creationId xmlns:a16="http://schemas.microsoft.com/office/drawing/2014/main" id="{8151F8A3-6DAC-4739-9EA2-37A14BD239F4}"/>
                </a:ext>
              </a:extLst>
            </p:cNvPr>
            <p:cNvGrpSpPr/>
            <p:nvPr/>
          </p:nvGrpSpPr>
          <p:grpSpPr>
            <a:xfrm>
              <a:off x="3565970" y="3784600"/>
              <a:ext cx="269190" cy="496888"/>
              <a:chOff x="3565970" y="3784600"/>
              <a:chExt cx="269190" cy="496888"/>
            </a:xfrm>
            <a:solidFill>
              <a:schemeClr val="accent1"/>
            </a:solidFill>
          </p:grpSpPr>
          <p:sp>
            <p:nvSpPr>
              <p:cNvPr id="43" name="Овал 178">
                <a:extLst>
                  <a:ext uri="{FF2B5EF4-FFF2-40B4-BE49-F238E27FC236}">
                    <a16:creationId xmlns:a16="http://schemas.microsoft.com/office/drawing/2014/main" id="{900DBBCE-533B-4707-8E10-D6F4196862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1477" y="3784600"/>
                <a:ext cx="98175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4" name="Полилиния 179">
                <a:extLst>
                  <a:ext uri="{FF2B5EF4-FFF2-40B4-BE49-F238E27FC236}">
                    <a16:creationId xmlns:a16="http://schemas.microsoft.com/office/drawing/2014/main" id="{12E454FE-63FC-4F4F-B658-5C476C21F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5970" y="3895725"/>
                <a:ext cx="269190" cy="385763"/>
              </a:xfrm>
              <a:custGeom>
                <a:avLst/>
                <a:gdLst>
                  <a:gd name="T0" fmla="*/ 83 w 85"/>
                  <a:gd name="T1" fmla="*/ 44 h 121"/>
                  <a:gd name="T2" fmla="*/ 64 w 85"/>
                  <a:gd name="T3" fmla="*/ 4 h 121"/>
                  <a:gd name="T4" fmla="*/ 57 w 85"/>
                  <a:gd name="T5" fmla="*/ 0 h 121"/>
                  <a:gd name="T6" fmla="*/ 56 w 85"/>
                  <a:gd name="T7" fmla="*/ 0 h 121"/>
                  <a:gd name="T8" fmla="*/ 52 w 85"/>
                  <a:gd name="T9" fmla="*/ 0 h 121"/>
                  <a:gd name="T10" fmla="*/ 33 w 85"/>
                  <a:gd name="T11" fmla="*/ 0 h 121"/>
                  <a:gd name="T12" fmla="*/ 29 w 85"/>
                  <a:gd name="T13" fmla="*/ 0 h 121"/>
                  <a:gd name="T14" fmla="*/ 28 w 85"/>
                  <a:gd name="T15" fmla="*/ 0 h 121"/>
                  <a:gd name="T16" fmla="*/ 21 w 85"/>
                  <a:gd name="T17" fmla="*/ 4 h 121"/>
                  <a:gd name="T18" fmla="*/ 2 w 85"/>
                  <a:gd name="T19" fmla="*/ 44 h 121"/>
                  <a:gd name="T20" fmla="*/ 5 w 85"/>
                  <a:gd name="T21" fmla="*/ 53 h 121"/>
                  <a:gd name="T22" fmla="*/ 14 w 85"/>
                  <a:gd name="T23" fmla="*/ 50 h 121"/>
                  <a:gd name="T24" fmla="*/ 26 w 85"/>
                  <a:gd name="T25" fmla="*/ 25 h 121"/>
                  <a:gd name="T26" fmla="*/ 26 w 85"/>
                  <a:gd name="T27" fmla="*/ 40 h 121"/>
                  <a:gd name="T28" fmla="*/ 13 w 85"/>
                  <a:gd name="T29" fmla="*/ 72 h 121"/>
                  <a:gd name="T30" fmla="*/ 16 w 85"/>
                  <a:gd name="T31" fmla="*/ 77 h 121"/>
                  <a:gd name="T32" fmla="*/ 27 w 85"/>
                  <a:gd name="T33" fmla="*/ 77 h 121"/>
                  <a:gd name="T34" fmla="*/ 27 w 85"/>
                  <a:gd name="T35" fmla="*/ 114 h 121"/>
                  <a:gd name="T36" fmla="*/ 34 w 85"/>
                  <a:gd name="T37" fmla="*/ 121 h 121"/>
                  <a:gd name="T38" fmla="*/ 40 w 85"/>
                  <a:gd name="T39" fmla="*/ 114 h 121"/>
                  <a:gd name="T40" fmla="*/ 40 w 85"/>
                  <a:gd name="T41" fmla="*/ 77 h 121"/>
                  <a:gd name="T42" fmla="*/ 44 w 85"/>
                  <a:gd name="T43" fmla="*/ 77 h 121"/>
                  <a:gd name="T44" fmla="*/ 44 w 85"/>
                  <a:gd name="T45" fmla="*/ 114 h 121"/>
                  <a:gd name="T46" fmla="*/ 51 w 85"/>
                  <a:gd name="T47" fmla="*/ 121 h 121"/>
                  <a:gd name="T48" fmla="*/ 58 w 85"/>
                  <a:gd name="T49" fmla="*/ 114 h 121"/>
                  <a:gd name="T50" fmla="*/ 58 w 85"/>
                  <a:gd name="T51" fmla="*/ 77 h 121"/>
                  <a:gd name="T52" fmla="*/ 69 w 85"/>
                  <a:gd name="T53" fmla="*/ 77 h 121"/>
                  <a:gd name="T54" fmla="*/ 72 w 85"/>
                  <a:gd name="T55" fmla="*/ 72 h 121"/>
                  <a:gd name="T56" fmla="*/ 58 w 85"/>
                  <a:gd name="T57" fmla="*/ 40 h 121"/>
                  <a:gd name="T58" fmla="*/ 59 w 85"/>
                  <a:gd name="T59" fmla="*/ 25 h 121"/>
                  <a:gd name="T60" fmla="*/ 71 w 85"/>
                  <a:gd name="T61" fmla="*/ 50 h 121"/>
                  <a:gd name="T62" fmla="*/ 80 w 85"/>
                  <a:gd name="T63" fmla="*/ 53 h 121"/>
                  <a:gd name="T64" fmla="*/ 83 w 85"/>
                  <a:gd name="T65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1">
                    <a:moveTo>
                      <a:pt x="83" y="4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2" y="1"/>
                      <a:pt x="59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1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4"/>
                      <a:pt x="14" y="77"/>
                      <a:pt x="1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8"/>
                      <a:pt x="30" y="121"/>
                      <a:pt x="34" y="121"/>
                    </a:cubicBezTo>
                    <a:cubicBezTo>
                      <a:pt x="37" y="121"/>
                      <a:pt x="40" y="118"/>
                      <a:pt x="40" y="114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8"/>
                      <a:pt x="47" y="121"/>
                      <a:pt x="51" y="121"/>
                    </a:cubicBezTo>
                    <a:cubicBezTo>
                      <a:pt x="55" y="121"/>
                      <a:pt x="58" y="118"/>
                      <a:pt x="58" y="11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1" y="77"/>
                      <a:pt x="73" y="74"/>
                      <a:pt x="72" y="7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3"/>
                      <a:pt x="77" y="54"/>
                      <a:pt x="80" y="53"/>
                    </a:cubicBezTo>
                    <a:cubicBezTo>
                      <a:pt x="83" y="51"/>
                      <a:pt x="85" y="47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4" name="Группа 33" descr="женская фигура">
              <a:extLst>
                <a:ext uri="{FF2B5EF4-FFF2-40B4-BE49-F238E27FC236}">
                  <a16:creationId xmlns:a16="http://schemas.microsoft.com/office/drawing/2014/main" id="{F1F5CCE3-3083-476B-9996-371ADBCA4ED7}"/>
                </a:ext>
              </a:extLst>
            </p:cNvPr>
            <p:cNvGrpSpPr/>
            <p:nvPr/>
          </p:nvGrpSpPr>
          <p:grpSpPr>
            <a:xfrm>
              <a:off x="3869996" y="3784600"/>
              <a:ext cx="270774" cy="496888"/>
              <a:chOff x="3869996" y="3784600"/>
              <a:chExt cx="270774" cy="496888"/>
            </a:xfrm>
            <a:solidFill>
              <a:schemeClr val="accent2"/>
            </a:solidFill>
          </p:grpSpPr>
          <p:sp>
            <p:nvSpPr>
              <p:cNvPr id="41" name="Овал 180">
                <a:extLst>
                  <a:ext uri="{FF2B5EF4-FFF2-40B4-BE49-F238E27FC236}">
                    <a16:creationId xmlns:a16="http://schemas.microsoft.com/office/drawing/2014/main" id="{8C42188C-F974-4D05-9927-94EDBB0F83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55503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" name="Полилиния 181">
                <a:extLst>
                  <a:ext uri="{FF2B5EF4-FFF2-40B4-BE49-F238E27FC236}">
                    <a16:creationId xmlns:a16="http://schemas.microsoft.com/office/drawing/2014/main" id="{AF296C50-6A26-4261-B920-BC356D71D7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69996" y="3895725"/>
                <a:ext cx="270774" cy="385763"/>
              </a:xfrm>
              <a:custGeom>
                <a:avLst/>
                <a:gdLst>
                  <a:gd name="T0" fmla="*/ 83 w 85"/>
                  <a:gd name="T1" fmla="*/ 44 h 121"/>
                  <a:gd name="T2" fmla="*/ 64 w 85"/>
                  <a:gd name="T3" fmla="*/ 4 h 121"/>
                  <a:gd name="T4" fmla="*/ 56 w 85"/>
                  <a:gd name="T5" fmla="*/ 0 h 121"/>
                  <a:gd name="T6" fmla="*/ 56 w 85"/>
                  <a:gd name="T7" fmla="*/ 0 h 121"/>
                  <a:gd name="T8" fmla="*/ 52 w 85"/>
                  <a:gd name="T9" fmla="*/ 0 h 121"/>
                  <a:gd name="T10" fmla="*/ 33 w 85"/>
                  <a:gd name="T11" fmla="*/ 0 h 121"/>
                  <a:gd name="T12" fmla="*/ 29 w 85"/>
                  <a:gd name="T13" fmla="*/ 0 h 121"/>
                  <a:gd name="T14" fmla="*/ 28 w 85"/>
                  <a:gd name="T15" fmla="*/ 0 h 121"/>
                  <a:gd name="T16" fmla="*/ 21 w 85"/>
                  <a:gd name="T17" fmla="*/ 4 h 121"/>
                  <a:gd name="T18" fmla="*/ 1 w 85"/>
                  <a:gd name="T19" fmla="*/ 44 h 121"/>
                  <a:gd name="T20" fmla="*/ 5 w 85"/>
                  <a:gd name="T21" fmla="*/ 53 h 121"/>
                  <a:gd name="T22" fmla="*/ 14 w 85"/>
                  <a:gd name="T23" fmla="*/ 50 h 121"/>
                  <a:gd name="T24" fmla="*/ 26 w 85"/>
                  <a:gd name="T25" fmla="*/ 25 h 121"/>
                  <a:gd name="T26" fmla="*/ 26 w 85"/>
                  <a:gd name="T27" fmla="*/ 40 h 121"/>
                  <a:gd name="T28" fmla="*/ 13 w 85"/>
                  <a:gd name="T29" fmla="*/ 72 h 121"/>
                  <a:gd name="T30" fmla="*/ 16 w 85"/>
                  <a:gd name="T31" fmla="*/ 77 h 121"/>
                  <a:gd name="T32" fmla="*/ 27 w 85"/>
                  <a:gd name="T33" fmla="*/ 77 h 121"/>
                  <a:gd name="T34" fmla="*/ 27 w 85"/>
                  <a:gd name="T35" fmla="*/ 114 h 121"/>
                  <a:gd name="T36" fmla="*/ 34 w 85"/>
                  <a:gd name="T37" fmla="*/ 121 h 121"/>
                  <a:gd name="T38" fmla="*/ 40 w 85"/>
                  <a:gd name="T39" fmla="*/ 114 h 121"/>
                  <a:gd name="T40" fmla="*/ 40 w 85"/>
                  <a:gd name="T41" fmla="*/ 77 h 121"/>
                  <a:gd name="T42" fmla="*/ 44 w 85"/>
                  <a:gd name="T43" fmla="*/ 77 h 121"/>
                  <a:gd name="T44" fmla="*/ 44 w 85"/>
                  <a:gd name="T45" fmla="*/ 114 h 121"/>
                  <a:gd name="T46" fmla="*/ 51 w 85"/>
                  <a:gd name="T47" fmla="*/ 121 h 121"/>
                  <a:gd name="T48" fmla="*/ 57 w 85"/>
                  <a:gd name="T49" fmla="*/ 114 h 121"/>
                  <a:gd name="T50" fmla="*/ 57 w 85"/>
                  <a:gd name="T51" fmla="*/ 77 h 121"/>
                  <a:gd name="T52" fmla="*/ 69 w 85"/>
                  <a:gd name="T53" fmla="*/ 77 h 121"/>
                  <a:gd name="T54" fmla="*/ 72 w 85"/>
                  <a:gd name="T55" fmla="*/ 72 h 121"/>
                  <a:gd name="T56" fmla="*/ 58 w 85"/>
                  <a:gd name="T57" fmla="*/ 40 h 121"/>
                  <a:gd name="T58" fmla="*/ 59 w 85"/>
                  <a:gd name="T59" fmla="*/ 25 h 121"/>
                  <a:gd name="T60" fmla="*/ 71 w 85"/>
                  <a:gd name="T61" fmla="*/ 50 h 121"/>
                  <a:gd name="T62" fmla="*/ 80 w 85"/>
                  <a:gd name="T63" fmla="*/ 53 h 121"/>
                  <a:gd name="T64" fmla="*/ 83 w 85"/>
                  <a:gd name="T65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1">
                    <a:moveTo>
                      <a:pt x="83" y="4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2" y="1"/>
                      <a:pt x="59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1"/>
                      <a:pt x="21" y="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7"/>
                      <a:pt x="1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4"/>
                      <a:pt x="13" y="77"/>
                      <a:pt x="1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8"/>
                      <a:pt x="30" y="121"/>
                      <a:pt x="34" y="121"/>
                    </a:cubicBezTo>
                    <a:cubicBezTo>
                      <a:pt x="37" y="121"/>
                      <a:pt x="40" y="118"/>
                      <a:pt x="40" y="114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8"/>
                      <a:pt x="47" y="121"/>
                      <a:pt x="51" y="121"/>
                    </a:cubicBezTo>
                    <a:cubicBezTo>
                      <a:pt x="55" y="121"/>
                      <a:pt x="57" y="118"/>
                      <a:pt x="57" y="114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1" y="77"/>
                      <a:pt x="73" y="74"/>
                      <a:pt x="72" y="7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3"/>
                      <a:pt x="77" y="54"/>
                      <a:pt x="80" y="53"/>
                    </a:cubicBezTo>
                    <a:cubicBezTo>
                      <a:pt x="83" y="51"/>
                      <a:pt x="85" y="47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" name="Группа 34" descr="женская фигура">
              <a:extLst>
                <a:ext uri="{FF2B5EF4-FFF2-40B4-BE49-F238E27FC236}">
                  <a16:creationId xmlns:a16="http://schemas.microsoft.com/office/drawing/2014/main" id="{DD66E4F6-C6E3-4CA5-A0D8-BD0AE2D71499}"/>
                </a:ext>
              </a:extLst>
            </p:cNvPr>
            <p:cNvGrpSpPr/>
            <p:nvPr/>
          </p:nvGrpSpPr>
          <p:grpSpPr>
            <a:xfrm>
              <a:off x="4175605" y="3784600"/>
              <a:ext cx="269190" cy="496888"/>
              <a:chOff x="4175605" y="3784600"/>
              <a:chExt cx="269190" cy="496888"/>
            </a:xfrm>
            <a:solidFill>
              <a:schemeClr val="accent2"/>
            </a:solidFill>
          </p:grpSpPr>
          <p:sp>
            <p:nvSpPr>
              <p:cNvPr id="39" name="Овал 182">
                <a:extLst>
                  <a:ext uri="{FF2B5EF4-FFF2-40B4-BE49-F238E27FC236}">
                    <a16:creationId xmlns:a16="http://schemas.microsoft.com/office/drawing/2014/main" id="{FD3F9A5E-2FB2-41F2-860C-24E44AD4BE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61113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" name="Полилиния 183">
                <a:extLst>
                  <a:ext uri="{FF2B5EF4-FFF2-40B4-BE49-F238E27FC236}">
                    <a16:creationId xmlns:a16="http://schemas.microsoft.com/office/drawing/2014/main" id="{BE2BE5C1-322D-4D04-BE9A-D8F637D09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605" y="3895725"/>
                <a:ext cx="269190" cy="385763"/>
              </a:xfrm>
              <a:custGeom>
                <a:avLst/>
                <a:gdLst>
                  <a:gd name="T0" fmla="*/ 83 w 85"/>
                  <a:gd name="T1" fmla="*/ 44 h 121"/>
                  <a:gd name="T2" fmla="*/ 64 w 85"/>
                  <a:gd name="T3" fmla="*/ 4 h 121"/>
                  <a:gd name="T4" fmla="*/ 56 w 85"/>
                  <a:gd name="T5" fmla="*/ 0 h 121"/>
                  <a:gd name="T6" fmla="*/ 56 w 85"/>
                  <a:gd name="T7" fmla="*/ 0 h 121"/>
                  <a:gd name="T8" fmla="*/ 52 w 85"/>
                  <a:gd name="T9" fmla="*/ 0 h 121"/>
                  <a:gd name="T10" fmla="*/ 33 w 85"/>
                  <a:gd name="T11" fmla="*/ 0 h 121"/>
                  <a:gd name="T12" fmla="*/ 29 w 85"/>
                  <a:gd name="T13" fmla="*/ 0 h 121"/>
                  <a:gd name="T14" fmla="*/ 28 w 85"/>
                  <a:gd name="T15" fmla="*/ 0 h 121"/>
                  <a:gd name="T16" fmla="*/ 21 w 85"/>
                  <a:gd name="T17" fmla="*/ 4 h 121"/>
                  <a:gd name="T18" fmla="*/ 1 w 85"/>
                  <a:gd name="T19" fmla="*/ 44 h 121"/>
                  <a:gd name="T20" fmla="*/ 5 w 85"/>
                  <a:gd name="T21" fmla="*/ 53 h 121"/>
                  <a:gd name="T22" fmla="*/ 13 w 85"/>
                  <a:gd name="T23" fmla="*/ 50 h 121"/>
                  <a:gd name="T24" fmla="*/ 26 w 85"/>
                  <a:gd name="T25" fmla="*/ 25 h 121"/>
                  <a:gd name="T26" fmla="*/ 26 w 85"/>
                  <a:gd name="T27" fmla="*/ 40 h 121"/>
                  <a:gd name="T28" fmla="*/ 13 w 85"/>
                  <a:gd name="T29" fmla="*/ 72 h 121"/>
                  <a:gd name="T30" fmla="*/ 16 w 85"/>
                  <a:gd name="T31" fmla="*/ 77 h 121"/>
                  <a:gd name="T32" fmla="*/ 27 w 85"/>
                  <a:gd name="T33" fmla="*/ 77 h 121"/>
                  <a:gd name="T34" fmla="*/ 27 w 85"/>
                  <a:gd name="T35" fmla="*/ 114 h 121"/>
                  <a:gd name="T36" fmla="*/ 34 w 85"/>
                  <a:gd name="T37" fmla="*/ 121 h 121"/>
                  <a:gd name="T38" fmla="*/ 40 w 85"/>
                  <a:gd name="T39" fmla="*/ 114 h 121"/>
                  <a:gd name="T40" fmla="*/ 40 w 85"/>
                  <a:gd name="T41" fmla="*/ 77 h 121"/>
                  <a:gd name="T42" fmla="*/ 44 w 85"/>
                  <a:gd name="T43" fmla="*/ 77 h 121"/>
                  <a:gd name="T44" fmla="*/ 44 w 85"/>
                  <a:gd name="T45" fmla="*/ 114 h 121"/>
                  <a:gd name="T46" fmla="*/ 51 w 85"/>
                  <a:gd name="T47" fmla="*/ 121 h 121"/>
                  <a:gd name="T48" fmla="*/ 57 w 85"/>
                  <a:gd name="T49" fmla="*/ 114 h 121"/>
                  <a:gd name="T50" fmla="*/ 57 w 85"/>
                  <a:gd name="T51" fmla="*/ 77 h 121"/>
                  <a:gd name="T52" fmla="*/ 68 w 85"/>
                  <a:gd name="T53" fmla="*/ 77 h 121"/>
                  <a:gd name="T54" fmla="*/ 72 w 85"/>
                  <a:gd name="T55" fmla="*/ 72 h 121"/>
                  <a:gd name="T56" fmla="*/ 58 w 85"/>
                  <a:gd name="T57" fmla="*/ 40 h 121"/>
                  <a:gd name="T58" fmla="*/ 59 w 85"/>
                  <a:gd name="T59" fmla="*/ 25 h 121"/>
                  <a:gd name="T60" fmla="*/ 71 w 85"/>
                  <a:gd name="T61" fmla="*/ 50 h 121"/>
                  <a:gd name="T62" fmla="*/ 80 w 85"/>
                  <a:gd name="T63" fmla="*/ 53 h 121"/>
                  <a:gd name="T64" fmla="*/ 83 w 85"/>
                  <a:gd name="T65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1">
                    <a:moveTo>
                      <a:pt x="83" y="4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2" y="1"/>
                      <a:pt x="59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1"/>
                      <a:pt x="21" y="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7"/>
                      <a:pt x="1" y="51"/>
                      <a:pt x="5" y="53"/>
                    </a:cubicBezTo>
                    <a:cubicBezTo>
                      <a:pt x="8" y="54"/>
                      <a:pt x="12" y="53"/>
                      <a:pt x="13" y="5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4"/>
                      <a:pt x="13" y="77"/>
                      <a:pt x="1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8"/>
                      <a:pt x="30" y="121"/>
                      <a:pt x="34" y="121"/>
                    </a:cubicBezTo>
                    <a:cubicBezTo>
                      <a:pt x="37" y="121"/>
                      <a:pt x="40" y="118"/>
                      <a:pt x="40" y="114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8"/>
                      <a:pt x="47" y="121"/>
                      <a:pt x="51" y="121"/>
                    </a:cubicBezTo>
                    <a:cubicBezTo>
                      <a:pt x="54" y="121"/>
                      <a:pt x="57" y="118"/>
                      <a:pt x="57" y="114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71" y="77"/>
                      <a:pt x="73" y="74"/>
                      <a:pt x="72" y="7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3"/>
                      <a:pt x="77" y="54"/>
                      <a:pt x="80" y="53"/>
                    </a:cubicBezTo>
                    <a:cubicBezTo>
                      <a:pt x="83" y="51"/>
                      <a:pt x="85" y="47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6" name="Группа 35" descr="женская фигура">
              <a:extLst>
                <a:ext uri="{FF2B5EF4-FFF2-40B4-BE49-F238E27FC236}">
                  <a16:creationId xmlns:a16="http://schemas.microsoft.com/office/drawing/2014/main" id="{5EDBF58C-0EF6-4E09-8AFD-52613190404A}"/>
                </a:ext>
              </a:extLst>
            </p:cNvPr>
            <p:cNvGrpSpPr/>
            <p:nvPr/>
          </p:nvGrpSpPr>
          <p:grpSpPr>
            <a:xfrm>
              <a:off x="4479631" y="3784600"/>
              <a:ext cx="270774" cy="496888"/>
              <a:chOff x="4479631" y="3784600"/>
              <a:chExt cx="270774" cy="496888"/>
            </a:xfrm>
            <a:solidFill>
              <a:schemeClr val="accent3"/>
            </a:solidFill>
          </p:grpSpPr>
          <p:sp>
            <p:nvSpPr>
              <p:cNvPr id="37" name="Овал 184">
                <a:extLst>
                  <a:ext uri="{FF2B5EF4-FFF2-40B4-BE49-F238E27FC236}">
                    <a16:creationId xmlns:a16="http://schemas.microsoft.com/office/drawing/2014/main" id="{71559DA6-9C75-4FAD-8373-67FC21F68A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65138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" name="Полилиния 185">
                <a:extLst>
                  <a:ext uri="{FF2B5EF4-FFF2-40B4-BE49-F238E27FC236}">
                    <a16:creationId xmlns:a16="http://schemas.microsoft.com/office/drawing/2014/main" id="{C0B64822-817F-4233-9BFC-1CB2A02B5A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9631" y="3895725"/>
                <a:ext cx="270774" cy="385763"/>
              </a:xfrm>
              <a:custGeom>
                <a:avLst/>
                <a:gdLst>
                  <a:gd name="T0" fmla="*/ 83 w 85"/>
                  <a:gd name="T1" fmla="*/ 44 h 121"/>
                  <a:gd name="T2" fmla="*/ 64 w 85"/>
                  <a:gd name="T3" fmla="*/ 4 h 121"/>
                  <a:gd name="T4" fmla="*/ 56 w 85"/>
                  <a:gd name="T5" fmla="*/ 0 h 121"/>
                  <a:gd name="T6" fmla="*/ 56 w 85"/>
                  <a:gd name="T7" fmla="*/ 0 h 121"/>
                  <a:gd name="T8" fmla="*/ 52 w 85"/>
                  <a:gd name="T9" fmla="*/ 0 h 121"/>
                  <a:gd name="T10" fmla="*/ 32 w 85"/>
                  <a:gd name="T11" fmla="*/ 0 h 121"/>
                  <a:gd name="T12" fmla="*/ 28 w 85"/>
                  <a:gd name="T13" fmla="*/ 0 h 121"/>
                  <a:gd name="T14" fmla="*/ 28 w 85"/>
                  <a:gd name="T15" fmla="*/ 0 h 121"/>
                  <a:gd name="T16" fmla="*/ 21 w 85"/>
                  <a:gd name="T17" fmla="*/ 4 h 121"/>
                  <a:gd name="T18" fmla="*/ 1 w 85"/>
                  <a:gd name="T19" fmla="*/ 44 h 121"/>
                  <a:gd name="T20" fmla="*/ 4 w 85"/>
                  <a:gd name="T21" fmla="*/ 53 h 121"/>
                  <a:gd name="T22" fmla="*/ 13 w 85"/>
                  <a:gd name="T23" fmla="*/ 50 h 121"/>
                  <a:gd name="T24" fmla="*/ 25 w 85"/>
                  <a:gd name="T25" fmla="*/ 25 h 121"/>
                  <a:gd name="T26" fmla="*/ 26 w 85"/>
                  <a:gd name="T27" fmla="*/ 40 h 121"/>
                  <a:gd name="T28" fmla="*/ 13 w 85"/>
                  <a:gd name="T29" fmla="*/ 72 h 121"/>
                  <a:gd name="T30" fmla="*/ 16 w 85"/>
                  <a:gd name="T31" fmla="*/ 77 h 121"/>
                  <a:gd name="T32" fmla="*/ 27 w 85"/>
                  <a:gd name="T33" fmla="*/ 77 h 121"/>
                  <a:gd name="T34" fmla="*/ 27 w 85"/>
                  <a:gd name="T35" fmla="*/ 114 h 121"/>
                  <a:gd name="T36" fmla="*/ 33 w 85"/>
                  <a:gd name="T37" fmla="*/ 121 h 121"/>
                  <a:gd name="T38" fmla="*/ 33 w 85"/>
                  <a:gd name="T39" fmla="*/ 121 h 121"/>
                  <a:gd name="T40" fmla="*/ 40 w 85"/>
                  <a:gd name="T41" fmla="*/ 114 h 121"/>
                  <a:gd name="T42" fmla="*/ 40 w 85"/>
                  <a:gd name="T43" fmla="*/ 77 h 121"/>
                  <a:gd name="T44" fmla="*/ 44 w 85"/>
                  <a:gd name="T45" fmla="*/ 77 h 121"/>
                  <a:gd name="T46" fmla="*/ 44 w 85"/>
                  <a:gd name="T47" fmla="*/ 114 h 121"/>
                  <a:gd name="T48" fmla="*/ 51 w 85"/>
                  <a:gd name="T49" fmla="*/ 121 h 121"/>
                  <a:gd name="T50" fmla="*/ 57 w 85"/>
                  <a:gd name="T51" fmla="*/ 114 h 121"/>
                  <a:gd name="T52" fmla="*/ 57 w 85"/>
                  <a:gd name="T53" fmla="*/ 77 h 121"/>
                  <a:gd name="T54" fmla="*/ 68 w 85"/>
                  <a:gd name="T55" fmla="*/ 77 h 121"/>
                  <a:gd name="T56" fmla="*/ 72 w 85"/>
                  <a:gd name="T57" fmla="*/ 72 h 121"/>
                  <a:gd name="T58" fmla="*/ 58 w 85"/>
                  <a:gd name="T59" fmla="*/ 40 h 121"/>
                  <a:gd name="T60" fmla="*/ 59 w 85"/>
                  <a:gd name="T61" fmla="*/ 25 h 121"/>
                  <a:gd name="T62" fmla="*/ 71 w 85"/>
                  <a:gd name="T63" fmla="*/ 50 h 121"/>
                  <a:gd name="T64" fmla="*/ 80 w 85"/>
                  <a:gd name="T65" fmla="*/ 53 h 121"/>
                  <a:gd name="T66" fmla="*/ 83 w 85"/>
                  <a:gd name="T67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5" h="121">
                    <a:moveTo>
                      <a:pt x="83" y="4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2" y="1"/>
                      <a:pt x="59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1"/>
                      <a:pt x="21" y="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7"/>
                      <a:pt x="1" y="51"/>
                      <a:pt x="4" y="53"/>
                    </a:cubicBezTo>
                    <a:cubicBezTo>
                      <a:pt x="8" y="54"/>
                      <a:pt x="12" y="53"/>
                      <a:pt x="13" y="5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4"/>
                      <a:pt x="13" y="77"/>
                      <a:pt x="1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8"/>
                      <a:pt x="30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37" y="121"/>
                      <a:pt x="40" y="118"/>
                      <a:pt x="40" y="114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8"/>
                      <a:pt x="47" y="121"/>
                      <a:pt x="51" y="121"/>
                    </a:cubicBezTo>
                    <a:cubicBezTo>
                      <a:pt x="54" y="121"/>
                      <a:pt x="57" y="118"/>
                      <a:pt x="57" y="114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71" y="77"/>
                      <a:pt x="73" y="74"/>
                      <a:pt x="72" y="7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3"/>
                      <a:pt x="77" y="54"/>
                      <a:pt x="80" y="53"/>
                    </a:cubicBezTo>
                    <a:cubicBezTo>
                      <a:pt x="83" y="51"/>
                      <a:pt x="85" y="47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645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43" y="153229"/>
            <a:ext cx="7963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Реализация компетенций </a:t>
            </a:r>
            <a:r>
              <a:rPr lang="ru-RU" b="1" dirty="0" smtClean="0">
                <a:solidFill>
                  <a:schemeClr val="bg1"/>
                </a:solidFill>
              </a:rPr>
              <a:t>Управляющего </a:t>
            </a:r>
            <a:r>
              <a:rPr lang="ru-RU" b="1" dirty="0">
                <a:solidFill>
                  <a:schemeClr val="bg1"/>
                </a:solidFill>
              </a:rPr>
              <a:t>совета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МБДОУ ДС №7 «Жар-птица </a:t>
            </a:r>
          </a:p>
        </p:txBody>
      </p:sp>
      <p:sp>
        <p:nvSpPr>
          <p:cNvPr id="66" name="AutoShape 8"/>
          <p:cNvSpPr>
            <a:spLocks noChangeArrowheads="1"/>
          </p:cNvSpPr>
          <p:nvPr/>
        </p:nvSpPr>
        <p:spPr bwMode="auto">
          <a:xfrm>
            <a:off x="4644008" y="2197491"/>
            <a:ext cx="2170544" cy="3175726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utoShape 9"/>
          <p:cNvSpPr>
            <a:spLocks noChangeArrowheads="1"/>
          </p:cNvSpPr>
          <p:nvPr/>
        </p:nvSpPr>
        <p:spPr bwMode="gray">
          <a:xfrm>
            <a:off x="4913253" y="1988840"/>
            <a:ext cx="1560512" cy="3600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AutoShape 12"/>
          <p:cNvSpPr>
            <a:spLocks noChangeArrowheads="1"/>
          </p:cNvSpPr>
          <p:nvPr/>
        </p:nvSpPr>
        <p:spPr bwMode="auto">
          <a:xfrm>
            <a:off x="2366010" y="2201735"/>
            <a:ext cx="2116139" cy="390201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4B71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AutoShape 13"/>
          <p:cNvSpPr>
            <a:spLocks noChangeArrowheads="1"/>
          </p:cNvSpPr>
          <p:nvPr/>
        </p:nvSpPr>
        <p:spPr bwMode="gray">
          <a:xfrm>
            <a:off x="2492216" y="1988840"/>
            <a:ext cx="1863725" cy="37902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6D8CE5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gray">
          <a:xfrm>
            <a:off x="5076056" y="1997722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</a:rPr>
              <a:t>АНАЛИЗА</a:t>
            </a:r>
            <a:endParaRPr lang="en-US" altLang="ru-RU" sz="1400" b="1" dirty="0">
              <a:solidFill>
                <a:schemeClr val="bg1"/>
              </a:solidFill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gray">
          <a:xfrm>
            <a:off x="2602378" y="2017439"/>
            <a:ext cx="1643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chemeClr val="bg1"/>
                </a:solidFill>
              </a:rPr>
              <a:t>СОГЛАСОВАНИЯ</a:t>
            </a:r>
            <a:endParaRPr lang="en-US" altLang="ru-RU" sz="1200" b="1" dirty="0">
              <a:solidFill>
                <a:schemeClr val="bg1"/>
              </a:solidFill>
            </a:endParaRPr>
          </a:p>
        </p:txBody>
      </p:sp>
      <p:grpSp>
        <p:nvGrpSpPr>
          <p:cNvPr id="77" name="Group 23"/>
          <p:cNvGrpSpPr>
            <a:grpSpLocks/>
          </p:cNvGrpSpPr>
          <p:nvPr/>
        </p:nvGrpSpPr>
        <p:grpSpPr bwMode="auto">
          <a:xfrm>
            <a:off x="107504" y="1988840"/>
            <a:ext cx="2065761" cy="4774013"/>
            <a:chOff x="576" y="1850"/>
            <a:chExt cx="1446" cy="2105"/>
          </a:xfrm>
        </p:grpSpPr>
        <p:sp>
          <p:nvSpPr>
            <p:cNvPr id="78" name="AutoShape 4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EC823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AutoShape 5"/>
            <p:cNvSpPr>
              <a:spLocks noChangeArrowheads="1"/>
            </p:cNvSpPr>
            <p:nvPr/>
          </p:nvSpPr>
          <p:spPr bwMode="gray">
            <a:xfrm>
              <a:off x="712" y="1850"/>
              <a:ext cx="1174" cy="1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6600">
                    <a:gamma/>
                    <a:tint val="57647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Text Box 17"/>
            <p:cNvSpPr txBox="1">
              <a:spLocks noChangeArrowheads="1"/>
            </p:cNvSpPr>
            <p:nvPr/>
          </p:nvSpPr>
          <p:spPr bwMode="gray">
            <a:xfrm>
              <a:off x="922" y="1877"/>
              <a:ext cx="742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chemeClr val="bg1"/>
                  </a:solidFill>
                </a:rPr>
                <a:t>КОНТРОЛЯ</a:t>
              </a:r>
              <a:endParaRPr lang="en-US" alt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624" y="2014"/>
              <a:ext cx="1344" cy="1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563" indent="-182563" algn="just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обеспечения безопасных условий образовательного </a:t>
              </a: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процесса;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82563" indent="-182563" algn="just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организации питания воспитанников</a:t>
              </a:r>
            </a:p>
            <a:p>
              <a:pPr marL="182563" indent="-182563" algn="just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соблюдение норм и правил охраны труда и техники </a:t>
              </a: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безопасности;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82563" indent="-182563" algn="just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создание безопасных условий для жизнедеятельности воспитанников в осенне-зимний  и летний </a:t>
              </a: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период;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82563" indent="-182563" algn="just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профилактика </a:t>
              </a: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травматизма.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4699437" y="2348880"/>
            <a:ext cx="19421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93675" indent="-1936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подготовки МБДОУ к новому учебному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году;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3675" indent="-1936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расходования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внебюджетных и бюджетных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3675" indent="-19367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комплексного плана мероприятий по противодействию бытовой коррупции за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2339752" y="2348880"/>
            <a:ext cx="2016189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штатного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расписания МБДОУ 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2024-2024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плана, дополнительных образовательных услуг МБДОУ 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2024-2025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публичного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доклада за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летней оздоровительной работы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МБДОУ.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87" name="Схема 86"/>
          <p:cNvGraphicFramePr/>
          <p:nvPr>
            <p:extLst>
              <p:ext uri="{D42A27DB-BD31-4B8C-83A1-F6EECF244321}">
                <p14:modId xmlns:p14="http://schemas.microsoft.com/office/powerpoint/2010/main" val="1374178556"/>
              </p:ext>
            </p:extLst>
          </p:nvPr>
        </p:nvGraphicFramePr>
        <p:xfrm>
          <a:off x="516829" y="901971"/>
          <a:ext cx="7930639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8" name="Group 23"/>
          <p:cNvGrpSpPr>
            <a:grpSpLocks/>
          </p:cNvGrpSpPr>
          <p:nvPr/>
        </p:nvGrpSpPr>
        <p:grpSpPr bwMode="auto">
          <a:xfrm>
            <a:off x="7020274" y="1988356"/>
            <a:ext cx="2016121" cy="2762483"/>
            <a:chOff x="576" y="1796"/>
            <a:chExt cx="1466" cy="2134"/>
          </a:xfrm>
        </p:grpSpPr>
        <p:sp>
          <p:nvSpPr>
            <p:cNvPr id="89" name="AutoShape 4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EC823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AutoShape 5"/>
            <p:cNvSpPr>
              <a:spLocks noChangeArrowheads="1"/>
            </p:cNvSpPr>
            <p:nvPr/>
          </p:nvSpPr>
          <p:spPr bwMode="gray">
            <a:xfrm>
              <a:off x="712" y="1796"/>
              <a:ext cx="1174" cy="2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6600">
                    <a:gamma/>
                    <a:tint val="57647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Text Box 17"/>
            <p:cNvSpPr txBox="1">
              <a:spLocks noChangeArrowheads="1"/>
            </p:cNvSpPr>
            <p:nvPr/>
          </p:nvSpPr>
          <p:spPr bwMode="gray">
            <a:xfrm>
              <a:off x="826" y="1824"/>
              <a:ext cx="9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chemeClr val="bg1"/>
                  </a:solidFill>
                </a:rPr>
                <a:t>РАЗВИТИЯ</a:t>
              </a:r>
              <a:endParaRPr lang="en-US" alt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596" y="2144"/>
              <a:ext cx="1446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82563" indent="-182563" algn="just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материально- </a:t>
              </a: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технической </a:t>
              </a: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базы;</a:t>
              </a:r>
            </a:p>
            <a:p>
              <a:pPr marL="182563" indent="-182563" algn="just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благоустройства </a:t>
              </a: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помещений и </a:t>
              </a: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территории;    </a:t>
              </a:r>
            </a:p>
            <a:p>
              <a:pPr marL="182563" indent="-182563" algn="just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совершенствование </a:t>
              </a: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интерьера игровых </a:t>
              </a:r>
              <a:r>
                <a:rPr lang="ru-RU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помещений.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82563" indent="-182563" algn="just">
                <a:buFont typeface="Arial" panose="020B0604020202020204" pitchFamily="34" charset="0"/>
                <a:buChar char="•"/>
              </a:pP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:\Users\пк\Downloads\IMG_95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2" b="8569"/>
          <a:stretch/>
        </p:blipFill>
        <p:spPr bwMode="auto">
          <a:xfrm>
            <a:off x="7092280" y="4937005"/>
            <a:ext cx="1922445" cy="176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0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323527" y="1517464"/>
            <a:ext cx="2520281" cy="2417683"/>
          </a:xfrm>
          <a:prstGeom prst="flowChartAlternateProcess">
            <a:avLst/>
          </a:prstGeom>
          <a:solidFill>
            <a:srgbClr val="BEE89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700" b="1" dirty="0" smtClean="0">
              <a:solidFill>
                <a:schemeClr val="tx1"/>
              </a:solidFill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Наиболее значимые вопросы рассматривались:</a:t>
            </a:r>
          </a:p>
          <a:p>
            <a:pPr algn="ctr"/>
            <a:endParaRPr lang="ru-RU" sz="1700" b="1" dirty="0" smtClean="0">
              <a:solidFill>
                <a:schemeClr val="tx1"/>
              </a:solidFill>
            </a:endParaRPr>
          </a:p>
          <a:p>
            <a:pPr algn="ctr"/>
            <a:endParaRPr lang="ru-RU" sz="17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845132" y="1795177"/>
            <a:ext cx="11281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4">
            <a:extLst>
              <a:ext uri="{FF2B5EF4-FFF2-40B4-BE49-F238E27FC236}">
                <a16:creationId xmlns:a16="http://schemas.microsoft.com/office/drawing/2014/main" id="{91FB949B-1C59-4C41-8E1E-FCF7AEB9EB8D}"/>
              </a:ext>
            </a:extLst>
          </p:cNvPr>
          <p:cNvGrpSpPr>
            <a:grpSpLocks/>
          </p:cNvGrpSpPr>
          <p:nvPr/>
        </p:nvGrpSpPr>
        <p:grpSpPr bwMode="auto">
          <a:xfrm>
            <a:off x="3019926" y="980728"/>
            <a:ext cx="6124074" cy="1352550"/>
            <a:chOff x="2160" y="1200"/>
            <a:chExt cx="3600" cy="7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id="{0C94FE2C-5B83-4A6E-89ED-7C35DE0BCF4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3594" y="-234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pFill/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87625266-9544-421B-A993-9B7A74E00C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67" y="1403"/>
              <a:ext cx="2724" cy="3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на совместных </a:t>
              </a:r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заседаниях родительского</a:t>
              </a:r>
            </a:p>
            <a:p>
              <a:pPr algn="just">
                <a:spcAft>
                  <a:spcPts val="0"/>
                </a:spcAft>
              </a:pPr>
              <a:r>
                <a:rPr lang="ru-RU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и </a:t>
              </a:r>
              <a:r>
                <a:rPr lang="ru-RU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Управляющего </a:t>
              </a:r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совета</a:t>
              </a: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324B0A34-4D76-4283-8A9C-8F472178BE1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266" y="1566"/>
              <a:ext cx="494" cy="10"/>
            </a:xfrm>
            <a:prstGeom prst="line">
              <a:avLst/>
            </a:prstGeom>
            <a:grp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3">
            <a:extLst>
              <a:ext uri="{FF2B5EF4-FFF2-40B4-BE49-F238E27FC236}">
                <a16:creationId xmlns:a16="http://schemas.microsoft.com/office/drawing/2014/main" id="{4E8AA92F-BDCD-4BF5-85A9-37B70BB9FD33}"/>
              </a:ext>
            </a:extLst>
          </p:cNvPr>
          <p:cNvGrpSpPr>
            <a:grpSpLocks/>
          </p:cNvGrpSpPr>
          <p:nvPr/>
        </p:nvGrpSpPr>
        <p:grpSpPr bwMode="auto">
          <a:xfrm>
            <a:off x="3019924" y="2333278"/>
            <a:ext cx="6124076" cy="1388627"/>
            <a:chOff x="2160" y="2052"/>
            <a:chExt cx="3600" cy="7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C76F94A6-FFFE-4D6B-AFA1-383C1FB5A4E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3594" y="618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pFill/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E825E784-7CDE-4D7C-BC88-0544AB90589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06" y="2290"/>
              <a:ext cx="2537" cy="19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на общих </a:t>
              </a:r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родительских собраниях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B6A6D6D9-E3F0-4F8B-945E-3A1C0F4C0F6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219" y="2399"/>
              <a:ext cx="541" cy="1"/>
            </a:xfrm>
            <a:prstGeom prst="line">
              <a:avLst/>
            </a:prstGeom>
            <a:grp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B49637BF-0594-4A49-96E1-F8086089DB9A}"/>
              </a:ext>
            </a:extLst>
          </p:cNvPr>
          <p:cNvGrpSpPr>
            <a:grpSpLocks/>
          </p:cNvGrpSpPr>
          <p:nvPr/>
        </p:nvGrpSpPr>
        <p:grpSpPr bwMode="auto">
          <a:xfrm>
            <a:off x="3019923" y="3704877"/>
            <a:ext cx="6124078" cy="1388627"/>
            <a:chOff x="2160" y="2916"/>
            <a:chExt cx="3600" cy="7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AutoShape 13">
              <a:extLst>
                <a:ext uri="{FF2B5EF4-FFF2-40B4-BE49-F238E27FC236}">
                  <a16:creationId xmlns:a16="http://schemas.microsoft.com/office/drawing/2014/main" id="{8E145557-5208-45C1-A41B-917E4ED0107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3594" y="1482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pFill/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9DFD3FF6-FD23-474F-B2F8-5268FA2F61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67" y="3084"/>
              <a:ext cx="109" cy="2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A38FC1A3-7F1D-43DD-8AFC-223E2E4D16F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219" y="3264"/>
              <a:ext cx="541" cy="0"/>
            </a:xfrm>
            <a:prstGeom prst="line">
              <a:avLst/>
            </a:prstGeom>
            <a:grp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66640" y="4018537"/>
            <a:ext cx="430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общих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собраниях трудового коллектива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7" y="5517232"/>
            <a:ext cx="8532441" cy="7150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Times New Roman" panose="02020603050405020304" pitchFamily="18" charset="0"/>
              </a:rPr>
              <a:t>Заслушивались </a:t>
            </a:r>
            <a:r>
              <a:rPr lang="ru-RU" dirty="0">
                <a:ea typeface="Times New Roman" panose="02020603050405020304" pitchFamily="18" charset="0"/>
              </a:rPr>
              <a:t>отчеты </a:t>
            </a:r>
            <a:r>
              <a:rPr lang="ru-RU" dirty="0" smtClean="0">
                <a:ea typeface="Times New Roman" panose="02020603050405020304" pitchFamily="18" charset="0"/>
              </a:rPr>
              <a:t>председателя </a:t>
            </a:r>
            <a:r>
              <a:rPr lang="ru-RU" dirty="0" smtClean="0">
                <a:ea typeface="Times New Roman" panose="02020603050405020304" pitchFamily="18" charset="0"/>
              </a:rPr>
              <a:t>Управляющего </a:t>
            </a:r>
            <a:r>
              <a:rPr lang="ru-RU" dirty="0" smtClean="0">
                <a:ea typeface="Times New Roman" panose="02020603050405020304" pitchFamily="18" charset="0"/>
              </a:rPr>
              <a:t>совета, </a:t>
            </a:r>
          </a:p>
          <a:p>
            <a:pPr algn="ctr"/>
            <a:r>
              <a:rPr lang="ru-RU" dirty="0" smtClean="0">
                <a:ea typeface="Times New Roman" panose="02020603050405020304" pitchFamily="18" charset="0"/>
              </a:rPr>
              <a:t>Публичный </a:t>
            </a:r>
            <a:r>
              <a:rPr lang="ru-RU" dirty="0">
                <a:ea typeface="Times New Roman" panose="02020603050405020304" pitchFamily="18" charset="0"/>
              </a:rPr>
              <a:t>доклад заведующего </a:t>
            </a:r>
            <a:r>
              <a:rPr lang="ru-RU" dirty="0" smtClean="0">
                <a:ea typeface="Times New Roman" panose="02020603050405020304" pitchFamily="18" charset="0"/>
              </a:rPr>
              <a:t>по </a:t>
            </a:r>
            <a:r>
              <a:rPr lang="ru-RU" dirty="0">
                <a:ea typeface="Times New Roman" panose="02020603050405020304" pitchFamily="18" charset="0"/>
              </a:rPr>
              <a:t>итогам финансового и учебного </a:t>
            </a:r>
            <a:r>
              <a:rPr lang="ru-RU" dirty="0" smtClean="0">
                <a:ea typeface="Times New Roman" panose="02020603050405020304" pitchFamily="18" charset="0"/>
              </a:rPr>
              <a:t>года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343" y="123276"/>
            <a:ext cx="7963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Обеспечение информационной открытости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Управляющего </a:t>
            </a:r>
            <a:r>
              <a:rPr lang="ru-RU" b="1" dirty="0" smtClean="0">
                <a:solidFill>
                  <a:schemeClr val="bg1"/>
                </a:solidFill>
              </a:rPr>
              <a:t>совета</a:t>
            </a:r>
          </a:p>
        </p:txBody>
      </p:sp>
    </p:spTree>
    <p:extLst>
      <p:ext uri="{BB962C8B-B14F-4D97-AF65-F5344CB8AC3E}">
        <p14:creationId xmlns:p14="http://schemas.microsoft.com/office/powerpoint/2010/main" val="93263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251520" y="1088077"/>
            <a:ext cx="5715000" cy="5628904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569343" y="123276"/>
            <a:ext cx="7963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Участие </a:t>
            </a:r>
            <a:r>
              <a:rPr lang="ru-RU" b="1" dirty="0" smtClean="0">
                <a:solidFill>
                  <a:schemeClr val="bg1"/>
                </a:solidFill>
              </a:rPr>
              <a:t>Управляющего </a:t>
            </a:r>
            <a:r>
              <a:rPr lang="ru-RU" b="1" dirty="0" smtClean="0">
                <a:solidFill>
                  <a:schemeClr val="bg1"/>
                </a:solidFill>
              </a:rPr>
              <a:t>совета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работе </a:t>
            </a:r>
            <a:r>
              <a:rPr lang="ru-RU" b="1" dirty="0" err="1" smtClean="0">
                <a:solidFill>
                  <a:schemeClr val="bg1"/>
                </a:solidFill>
              </a:rPr>
              <a:t>бракеражной</a:t>
            </a:r>
            <a:r>
              <a:rPr lang="ru-RU" b="1" dirty="0" smtClean="0">
                <a:solidFill>
                  <a:schemeClr val="bg1"/>
                </a:solidFill>
              </a:rPr>
              <a:t> комиссии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328804" y="1638300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tx1">
              <a:lumMod val="20000"/>
              <a:lumOff val="8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vl="0" algn="ctr"/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328804" y="2781300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28804" y="3902529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328804" y="5040581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154" y="1793876"/>
            <a:ext cx="3801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организации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питания воспитанников</a:t>
            </a:r>
            <a:endParaRPr lang="ru-RU" dirty="0">
              <a:solidFill>
                <a:srgbClr val="0033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653" y="2780928"/>
            <a:ext cx="3952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контрольного взвешивания порций, снятие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остатков продуктов питания</a:t>
            </a:r>
            <a:endParaRPr lang="ru-RU" dirty="0">
              <a:latin typeface="Bookman Old Style" panose="02050604050505020204" pitchFamily="18" charset="0"/>
            </a:endParaRPr>
          </a:p>
          <a:p>
            <a:pPr marL="4763" lvl="0" algn="ctr"/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653" y="4074663"/>
            <a:ext cx="395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санитарных правил на пищеблоке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653" y="5230941"/>
            <a:ext cx="3848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хранения продуктов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пк\Downloads\Посещение пищеблока\IMG_95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15857" r="22049" b="-3232"/>
          <a:stretch/>
        </p:blipFill>
        <p:spPr bwMode="auto">
          <a:xfrm>
            <a:off x="6085894" y="980728"/>
            <a:ext cx="2746628" cy="260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ownloads\Посещение пищеблока\IMG_95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/>
          <a:stretch/>
        </p:blipFill>
        <p:spPr bwMode="auto">
          <a:xfrm>
            <a:off x="6085894" y="3645024"/>
            <a:ext cx="2763728" cy="302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99" y="929318"/>
            <a:ext cx="3015269" cy="226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569343" y="123276"/>
            <a:ext cx="7963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Оказание помощи в проведении социально-значимых мероприятий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r="-507"/>
          <a:stretch/>
        </p:blipFill>
        <p:spPr>
          <a:xfrm>
            <a:off x="6354254" y="949300"/>
            <a:ext cx="2667533" cy="190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6337023" y="2773787"/>
            <a:ext cx="2700728" cy="582216"/>
          </a:xfrm>
          <a:prstGeom prst="hexagon">
            <a:avLst>
              <a:gd name="adj" fmla="val 30278"/>
              <a:gd name="vf" fmla="val 115470"/>
            </a:avLst>
          </a:prstGeom>
          <a:solidFill>
            <a:srgbClr val="BEE8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Оформление выставки к Дню Победы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пк\Downloads\IMG_95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 r="3321"/>
          <a:stretch/>
        </p:blipFill>
        <p:spPr bwMode="auto">
          <a:xfrm>
            <a:off x="2843808" y="3945602"/>
            <a:ext cx="3523860" cy="225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2920349" y="3186255"/>
            <a:ext cx="3312368" cy="573286"/>
          </a:xfrm>
          <a:prstGeom prst="hexagon">
            <a:avLst>
              <a:gd name="adj" fmla="val 30278"/>
              <a:gd name="vf" fmla="val 115470"/>
            </a:avLst>
          </a:prstGeom>
          <a:solidFill>
            <a:srgbClr val="BEE8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Праздничное мероприятие к 23 февраля и 8 марта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2987824" y="6186669"/>
            <a:ext cx="3186838" cy="577751"/>
          </a:xfrm>
          <a:prstGeom prst="hexagon">
            <a:avLst>
              <a:gd name="adj" fmla="val 30278"/>
              <a:gd name="vf" fmla="val 115470"/>
            </a:avLst>
          </a:prstGeom>
          <a:solidFill>
            <a:srgbClr val="BEE8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Оформление мини-музея боевой славы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пк\Downloads\Дегустация блюд\IMG_95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7556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89288" y="2853694"/>
            <a:ext cx="2700728" cy="582216"/>
          </a:xfrm>
          <a:prstGeom prst="hexagon">
            <a:avLst>
              <a:gd name="adj" fmla="val 30278"/>
              <a:gd name="vf" fmla="val 115470"/>
            </a:avLst>
          </a:prstGeom>
          <a:solidFill>
            <a:srgbClr val="BEE8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Дегустация блюд для родителей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пк\Downloads\Родительские собрания\IMG_95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5" y="4159334"/>
            <a:ext cx="2664295" cy="205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54518" y="5967477"/>
            <a:ext cx="2700728" cy="833854"/>
          </a:xfrm>
          <a:prstGeom prst="hexagon">
            <a:avLst>
              <a:gd name="adj" fmla="val 30278"/>
              <a:gd name="vf" fmla="val 115470"/>
            </a:avLst>
          </a:prstGeom>
          <a:solidFill>
            <a:srgbClr val="BEE8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Проведение общих родительских собраний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C:\Users\пк\Downloads\фотографии\2023-05-04 17.49.22.HEIC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0" y="4182134"/>
            <a:ext cx="2555776" cy="20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6367668" y="6098123"/>
            <a:ext cx="2700728" cy="582216"/>
          </a:xfrm>
          <a:prstGeom prst="hexagon">
            <a:avLst>
              <a:gd name="adj" fmla="val 30278"/>
              <a:gd name="vf" fmla="val 115470"/>
            </a:avLst>
          </a:prstGeom>
          <a:solidFill>
            <a:srgbClr val="BEE8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Реализация проекта «</a:t>
            </a:r>
            <a:r>
              <a:rPr lang="ru-RU" sz="1200" b="1" dirty="0" err="1" smtClean="0">
                <a:solidFill>
                  <a:schemeClr val="tx1"/>
                </a:solidFill>
              </a:rPr>
              <a:t>Экосказка</a:t>
            </a:r>
            <a:r>
              <a:rPr lang="ru-RU" sz="1200" b="1" dirty="0" smtClean="0">
                <a:solidFill>
                  <a:schemeClr val="tx1"/>
                </a:solidFill>
              </a:rPr>
              <a:t>»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0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МЕТОДИЧЕСКИЙ КАБИНЕТ ДОУ 7\Фото\Имиджевый ролик. Материалы 2021\11 Прогулка\Участки, территория\IMG_20200804_095145_edit_558862450792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" y="4068509"/>
            <a:ext cx="3062044" cy="268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к\Downloads\IMG_95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r="9658"/>
          <a:stretch/>
        </p:blipFill>
        <p:spPr bwMode="auto">
          <a:xfrm>
            <a:off x="5756708" y="4149080"/>
            <a:ext cx="3209000" cy="251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МЕТОДИЧЕСКИЙ КАБИНЕТ ДОУ 7\Фото\Имиджевый ролик. Материалы 2021\11 Прогулка\Участки, территория\20210603_1555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r="3666"/>
          <a:stretch/>
        </p:blipFill>
        <p:spPr bwMode="auto">
          <a:xfrm>
            <a:off x="69796" y="908720"/>
            <a:ext cx="2922538" cy="266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569342" y="123276"/>
            <a:ext cx="7963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Обеспечение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безопасных условий </a:t>
            </a:r>
            <a:endParaRPr 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образовательного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процесса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1" name="Picture 5" descr="F:\МЕТОДИЧЕСКИЙ КАБИНЕТ ДОУ 7\Фото\Имиджевый ролик. Материалы 2021\11 Прогулка\Участки, территория\20210603_1553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972"/>
          <a:stretch/>
        </p:blipFill>
        <p:spPr bwMode="auto">
          <a:xfrm>
            <a:off x="5940152" y="978569"/>
            <a:ext cx="3906405" cy="252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006056" y="1732422"/>
            <a:ext cx="2935437" cy="3312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игровых площадок, малых архитектурных форм, спортивных сооружений на спортивной площадке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безопасных условий для жизнедеятельности воспитанников в осенне-зимний  и летний период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травматизма.</a:t>
            </a:r>
          </a:p>
        </p:txBody>
      </p:sp>
    </p:spTree>
    <p:extLst>
      <p:ext uri="{BB962C8B-B14F-4D97-AF65-F5344CB8AC3E}">
        <p14:creationId xmlns:p14="http://schemas.microsoft.com/office/powerpoint/2010/main" val="401978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53"/>
          <p:cNvSpPr>
            <a:spLocks noChangeShapeType="1"/>
          </p:cNvSpPr>
          <p:nvPr/>
        </p:nvSpPr>
        <p:spPr bwMode="gray">
          <a:xfrm>
            <a:off x="1076935" y="4920219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54"/>
          <p:cNvSpPr>
            <a:spLocks noChangeArrowheads="1"/>
          </p:cNvSpPr>
          <p:nvPr/>
        </p:nvSpPr>
        <p:spPr bwMode="gray">
          <a:xfrm rot="3419336">
            <a:off x="792772" y="434395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Text Box 255"/>
          <p:cNvSpPr txBox="1">
            <a:spLocks noChangeArrowheads="1"/>
          </p:cNvSpPr>
          <p:nvPr/>
        </p:nvSpPr>
        <p:spPr bwMode="gray">
          <a:xfrm>
            <a:off x="848335" y="43868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5" name="Line 256"/>
          <p:cNvSpPr>
            <a:spLocks noChangeShapeType="1"/>
          </p:cNvSpPr>
          <p:nvPr/>
        </p:nvSpPr>
        <p:spPr bwMode="gray">
          <a:xfrm>
            <a:off x="1076935" y="2405619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720764" y="182935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Text Box 258"/>
          <p:cNvSpPr txBox="1">
            <a:spLocks noChangeArrowheads="1"/>
          </p:cNvSpPr>
          <p:nvPr/>
        </p:nvSpPr>
        <p:spPr bwMode="gray">
          <a:xfrm>
            <a:off x="1582162" y="1602837"/>
            <a:ext cx="601417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 дошкольного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образования;</a:t>
            </a:r>
          </a:p>
          <a:p>
            <a:pPr eaLnBrk="0" hangingPunct="0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летне-оздоровительных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мероприятий;</a:t>
            </a:r>
          </a:p>
          <a:p>
            <a:pPr eaLnBrk="0" hangingPunct="0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Публичный доклад за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Text Box 259"/>
          <p:cNvSpPr txBox="1">
            <a:spLocks noChangeArrowheads="1"/>
          </p:cNvSpPr>
          <p:nvPr/>
        </p:nvSpPr>
        <p:spPr bwMode="gray">
          <a:xfrm>
            <a:off x="848335" y="18722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9" name="Line 260"/>
          <p:cNvSpPr>
            <a:spLocks noChangeShapeType="1"/>
          </p:cNvSpPr>
          <p:nvPr/>
        </p:nvSpPr>
        <p:spPr bwMode="gray">
          <a:xfrm>
            <a:off x="1076935" y="3243819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261"/>
          <p:cNvSpPr>
            <a:spLocks noChangeArrowheads="1"/>
          </p:cNvSpPr>
          <p:nvPr/>
        </p:nvSpPr>
        <p:spPr bwMode="gray">
          <a:xfrm rot="3419336">
            <a:off x="792772" y="266755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" name="Text Box 262"/>
          <p:cNvSpPr txBox="1">
            <a:spLocks noChangeArrowheads="1"/>
          </p:cNvSpPr>
          <p:nvPr/>
        </p:nvSpPr>
        <p:spPr bwMode="gray">
          <a:xfrm>
            <a:off x="848335" y="27104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2" name="Line 263"/>
          <p:cNvSpPr>
            <a:spLocks noChangeShapeType="1"/>
          </p:cNvSpPr>
          <p:nvPr/>
        </p:nvSpPr>
        <p:spPr bwMode="gray">
          <a:xfrm>
            <a:off x="1078523" y="4080432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264"/>
          <p:cNvSpPr>
            <a:spLocks noChangeArrowheads="1"/>
          </p:cNvSpPr>
          <p:nvPr/>
        </p:nvSpPr>
        <p:spPr bwMode="gray">
          <a:xfrm rot="3419336">
            <a:off x="792772" y="350575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Text Box 265"/>
          <p:cNvSpPr txBox="1">
            <a:spLocks noChangeArrowheads="1"/>
          </p:cNvSpPr>
          <p:nvPr/>
        </p:nvSpPr>
        <p:spPr bwMode="gray">
          <a:xfrm>
            <a:off x="848335" y="35486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5" name="Line 266"/>
          <p:cNvSpPr>
            <a:spLocks noChangeShapeType="1"/>
          </p:cNvSpPr>
          <p:nvPr/>
        </p:nvSpPr>
        <p:spPr bwMode="gray">
          <a:xfrm>
            <a:off x="1076935" y="5780644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267"/>
          <p:cNvSpPr>
            <a:spLocks noChangeArrowheads="1"/>
          </p:cNvSpPr>
          <p:nvPr/>
        </p:nvSpPr>
        <p:spPr bwMode="ltGray">
          <a:xfrm rot="3419336">
            <a:off x="792772" y="520438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268"/>
          <p:cNvSpPr txBox="1">
            <a:spLocks noChangeArrowheads="1"/>
          </p:cNvSpPr>
          <p:nvPr/>
        </p:nvSpPr>
        <p:spPr bwMode="gray">
          <a:xfrm>
            <a:off x="848335" y="524724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8" name="Text Box 269"/>
          <p:cNvSpPr txBox="1">
            <a:spLocks noChangeArrowheads="1"/>
          </p:cNvSpPr>
          <p:nvPr/>
        </p:nvSpPr>
        <p:spPr bwMode="gray">
          <a:xfrm>
            <a:off x="1547664" y="2530230"/>
            <a:ext cx="65527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мероприятий по противодействию бытовой коррупции на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год;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об организации пропускного и внутри объектового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270"/>
          <p:cNvSpPr txBox="1">
            <a:spLocks noChangeArrowheads="1"/>
          </p:cNvSpPr>
          <p:nvPr/>
        </p:nvSpPr>
        <p:spPr bwMode="gray">
          <a:xfrm>
            <a:off x="1547664" y="3249435"/>
            <a:ext cx="594216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порядке поступления и использования денежных средств, полученных от предоставления дополнительных платных образовательных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Text Box 271"/>
          <p:cNvSpPr txBox="1">
            <a:spLocks noChangeArrowheads="1"/>
          </p:cNvSpPr>
          <p:nvPr/>
        </p:nvSpPr>
        <p:spPr bwMode="gray">
          <a:xfrm>
            <a:off x="1547664" y="4123117"/>
            <a:ext cx="65853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работе мобильных группах в выходной день по присмотру и уходу за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детьми;</a:t>
            </a:r>
          </a:p>
          <a:p>
            <a:pPr eaLnBrk="0" hangingPunct="0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логопедической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Text Box 272"/>
          <p:cNvSpPr txBox="1">
            <a:spLocks noChangeArrowheads="1"/>
          </p:cNvSpPr>
          <p:nvPr/>
        </p:nvSpPr>
        <p:spPr bwMode="gray">
          <a:xfrm>
            <a:off x="1547664" y="5050510"/>
            <a:ext cx="66573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Устав детского общественного объединения «Дружина юных пожарных»;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дружине юных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пожарных.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1193393" y="6654090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837222" y="600582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Text Box 259"/>
          <p:cNvSpPr txBox="1">
            <a:spLocks noChangeArrowheads="1"/>
          </p:cNvSpPr>
          <p:nvPr/>
        </p:nvSpPr>
        <p:spPr bwMode="gray">
          <a:xfrm>
            <a:off x="964793" y="61206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19672" y="5807586"/>
            <a:ext cx="64601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об организации работы по приему граждан, участников образовательного процесса;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работы с обращениями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752" y="116632"/>
            <a:ext cx="7963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Согласование локальных актов и документов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МБДОУ ДС №7 «Жар-птица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AB5B2-0ABB-4BE4-A914-1002B24AAF09}"/>
              </a:ext>
            </a:extLst>
          </p:cNvPr>
          <p:cNvSpPr txBox="1"/>
          <p:nvPr/>
        </p:nvSpPr>
        <p:spPr>
          <a:xfrm>
            <a:off x="728018" y="908720"/>
            <a:ext cx="7986439" cy="646986"/>
          </a:xfrm>
          <a:prstGeom prst="roundRect">
            <a:avLst/>
          </a:prstGeom>
          <a:solidFill>
            <a:srgbClr val="BEE89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2024-2025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и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Управляющим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</a:t>
            </a:r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изучены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согласованы следующие локальные акты и документы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5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569343" y="123276"/>
            <a:ext cx="7963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Результативность и эффективность работы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Управляющего </a:t>
            </a:r>
            <a:r>
              <a:rPr lang="ru-RU" b="1" dirty="0" smtClean="0">
                <a:solidFill>
                  <a:schemeClr val="bg1"/>
                </a:solidFill>
              </a:rPr>
              <a:t>совета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69343" y="908720"/>
            <a:ext cx="7963097" cy="3456384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rgbClr val="4090E8"/>
              </a:gs>
              <a:gs pos="100000">
                <a:srgbClr val="4090E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763688" y="2060848"/>
            <a:ext cx="5616624" cy="3200400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5988310" y="3624808"/>
            <a:ext cx="2654424" cy="16764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3203848" y="3608829"/>
            <a:ext cx="2784462" cy="1764387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gray">
          <a:xfrm>
            <a:off x="6383215" y="4437112"/>
            <a:ext cx="18646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 smtClean="0"/>
              <a:t>Безопасные </a:t>
            </a:r>
          </a:p>
          <a:p>
            <a:pPr algn="ctr"/>
            <a:r>
              <a:rPr lang="ru-RU" altLang="ru-RU" sz="1600" dirty="0" smtClean="0"/>
              <a:t>условия</a:t>
            </a:r>
          </a:p>
          <a:p>
            <a:pPr algn="ctr"/>
            <a:r>
              <a:rPr lang="ru-RU" altLang="ru-RU" sz="1600" dirty="0" smtClean="0"/>
              <a:t>образовательной</a:t>
            </a:r>
          </a:p>
          <a:p>
            <a:pPr algn="ctr"/>
            <a:r>
              <a:rPr lang="ru-RU" altLang="ru-RU" sz="1600" dirty="0" smtClean="0"/>
              <a:t>деятельности</a:t>
            </a:r>
            <a:endParaRPr lang="en-US" altLang="ru-RU" sz="16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gray">
          <a:xfrm>
            <a:off x="2843808" y="2780928"/>
            <a:ext cx="34563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Эффективное взаимодействие</a:t>
            </a:r>
          </a:p>
          <a:p>
            <a:pPr algn="ctr"/>
            <a:r>
              <a:rPr lang="ru-RU" altLang="ru-RU" dirty="0" smtClean="0"/>
              <a:t>участников образовательных</a:t>
            </a:r>
          </a:p>
          <a:p>
            <a:pPr algn="ctr"/>
            <a:r>
              <a:rPr lang="ru-RU" altLang="ru-RU" dirty="0" smtClean="0"/>
              <a:t>отношений</a:t>
            </a:r>
            <a:endParaRPr lang="en-US" altLang="ru-RU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gray">
          <a:xfrm>
            <a:off x="2259361" y="1412776"/>
            <a:ext cx="4608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ОБЕСПЕЧЕНЫ:</a:t>
            </a:r>
            <a:endParaRPr lang="ru-RU" altLang="ru-RU" sz="1050" dirty="0" smtClean="0"/>
          </a:p>
          <a:p>
            <a:pPr algn="ctr"/>
            <a:r>
              <a:rPr lang="ru-RU" altLang="ru-RU" sz="2000" b="1" dirty="0" smtClean="0"/>
              <a:t>открытый характер управления</a:t>
            </a:r>
            <a:endParaRPr lang="en-US" altLang="ru-RU" sz="2000" b="1" dirty="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gray">
          <a:xfrm>
            <a:off x="467544" y="3645024"/>
            <a:ext cx="2736304" cy="16002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3607633" y="4437112"/>
            <a:ext cx="19287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 smtClean="0"/>
              <a:t>Качество </a:t>
            </a:r>
          </a:p>
          <a:p>
            <a:pPr algn="ctr"/>
            <a:r>
              <a:rPr lang="ru-RU" altLang="ru-RU" sz="1600" dirty="0" smtClean="0"/>
              <a:t>предоставляемых</a:t>
            </a:r>
          </a:p>
          <a:p>
            <a:pPr algn="ctr"/>
            <a:r>
              <a:rPr lang="ru-RU" altLang="ru-RU" sz="1600" dirty="0" smtClean="0"/>
              <a:t>услуг</a:t>
            </a:r>
            <a:endParaRPr lang="en-US" altLang="ru-RU" sz="16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899592" y="4437112"/>
            <a:ext cx="18722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/>
              <a:t>Развитие </a:t>
            </a:r>
          </a:p>
          <a:p>
            <a:pPr algn="ctr"/>
            <a:r>
              <a:rPr lang="ru-RU" altLang="ru-RU" sz="1600" dirty="0" smtClean="0"/>
              <a:t>материально-</a:t>
            </a:r>
          </a:p>
          <a:p>
            <a:pPr algn="ctr"/>
            <a:r>
              <a:rPr lang="ru-RU" altLang="ru-RU" sz="1600" dirty="0" smtClean="0"/>
              <a:t>технической</a:t>
            </a:r>
          </a:p>
          <a:p>
            <a:pPr algn="ctr"/>
            <a:r>
              <a:rPr lang="ru-RU" altLang="ru-RU" sz="1600" dirty="0" smtClean="0"/>
              <a:t>базы</a:t>
            </a:r>
            <a:endParaRPr lang="en-US" altLang="ru-RU" sz="16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274674" y="5265886"/>
            <a:ext cx="2642809" cy="496888"/>
            <a:chOff x="2107596" y="3784600"/>
            <a:chExt cx="2642809" cy="496888"/>
          </a:xfrm>
        </p:grpSpPr>
        <p:grpSp>
          <p:nvGrpSpPr>
            <p:cNvPr id="17" name="Группа 16" descr="мужская фигура">
              <a:extLst>
                <a:ext uri="{FF2B5EF4-FFF2-40B4-BE49-F238E27FC236}">
                  <a16:creationId xmlns:a16="http://schemas.microsoft.com/office/drawing/2014/main" id="{2E09B858-7D6F-410E-8014-CC7A9F8F1A8B}"/>
                </a:ext>
              </a:extLst>
            </p:cNvPr>
            <p:cNvGrpSpPr/>
            <p:nvPr/>
          </p:nvGrpSpPr>
          <p:grpSpPr>
            <a:xfrm>
              <a:off x="2107596" y="3784600"/>
              <a:ext cx="286608" cy="496888"/>
              <a:chOff x="2107596" y="3784600"/>
              <a:chExt cx="286608" cy="496888"/>
            </a:xfrm>
            <a:solidFill>
              <a:schemeClr val="accent4"/>
            </a:solidFill>
          </p:grpSpPr>
          <p:sp>
            <p:nvSpPr>
              <p:cNvPr id="42" name="Овал 168">
                <a:extLst>
                  <a:ext uri="{FF2B5EF4-FFF2-40B4-BE49-F238E27FC236}">
                    <a16:creationId xmlns:a16="http://schemas.microsoft.com/office/drawing/2014/main" id="{80A03FDC-2154-4AB3-B4E2-DBFB565FCE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04187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3" name="Полилиния 169">
                <a:extLst>
                  <a:ext uri="{FF2B5EF4-FFF2-40B4-BE49-F238E27FC236}">
                    <a16:creationId xmlns:a16="http://schemas.microsoft.com/office/drawing/2014/main" id="{3B1F1169-CCA7-4E52-A7B8-34EF21A35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07596" y="3895725"/>
                <a:ext cx="286608" cy="385763"/>
              </a:xfrm>
              <a:custGeom>
                <a:avLst/>
                <a:gdLst>
                  <a:gd name="T0" fmla="*/ 89 w 90"/>
                  <a:gd name="T1" fmla="*/ 44 h 121"/>
                  <a:gd name="T2" fmla="*/ 69 w 90"/>
                  <a:gd name="T3" fmla="*/ 4 h 121"/>
                  <a:gd name="T4" fmla="*/ 62 w 90"/>
                  <a:gd name="T5" fmla="*/ 0 h 121"/>
                  <a:gd name="T6" fmla="*/ 57 w 90"/>
                  <a:gd name="T7" fmla="*/ 0 h 121"/>
                  <a:gd name="T8" fmla="*/ 34 w 90"/>
                  <a:gd name="T9" fmla="*/ 0 h 121"/>
                  <a:gd name="T10" fmla="*/ 28 w 90"/>
                  <a:gd name="T11" fmla="*/ 0 h 121"/>
                  <a:gd name="T12" fmla="*/ 21 w 90"/>
                  <a:gd name="T13" fmla="*/ 4 h 121"/>
                  <a:gd name="T14" fmla="*/ 2 w 90"/>
                  <a:gd name="T15" fmla="*/ 44 h 121"/>
                  <a:gd name="T16" fmla="*/ 5 w 90"/>
                  <a:gd name="T17" fmla="*/ 53 h 121"/>
                  <a:gd name="T18" fmla="*/ 14 w 90"/>
                  <a:gd name="T19" fmla="*/ 50 h 121"/>
                  <a:gd name="T20" fmla="*/ 25 w 90"/>
                  <a:gd name="T21" fmla="*/ 27 h 121"/>
                  <a:gd name="T22" fmla="*/ 25 w 90"/>
                  <a:gd name="T23" fmla="*/ 55 h 121"/>
                  <a:gd name="T24" fmla="*/ 25 w 90"/>
                  <a:gd name="T25" fmla="*/ 56 h 121"/>
                  <a:gd name="T26" fmla="*/ 25 w 90"/>
                  <a:gd name="T27" fmla="*/ 112 h 121"/>
                  <a:gd name="T28" fmla="*/ 33 w 90"/>
                  <a:gd name="T29" fmla="*/ 121 h 121"/>
                  <a:gd name="T30" fmla="*/ 42 w 90"/>
                  <a:gd name="T31" fmla="*/ 112 h 121"/>
                  <a:gd name="T32" fmla="*/ 42 w 90"/>
                  <a:gd name="T33" fmla="*/ 65 h 121"/>
                  <a:gd name="T34" fmla="*/ 49 w 90"/>
                  <a:gd name="T35" fmla="*/ 65 h 121"/>
                  <a:gd name="T36" fmla="*/ 49 w 90"/>
                  <a:gd name="T37" fmla="*/ 112 h 121"/>
                  <a:gd name="T38" fmla="*/ 57 w 90"/>
                  <a:gd name="T39" fmla="*/ 121 h 121"/>
                  <a:gd name="T40" fmla="*/ 65 w 90"/>
                  <a:gd name="T41" fmla="*/ 112 h 121"/>
                  <a:gd name="T42" fmla="*/ 65 w 90"/>
                  <a:gd name="T43" fmla="*/ 56 h 121"/>
                  <a:gd name="T44" fmla="*/ 65 w 90"/>
                  <a:gd name="T45" fmla="*/ 55 h 121"/>
                  <a:gd name="T46" fmla="*/ 65 w 90"/>
                  <a:gd name="T47" fmla="*/ 27 h 121"/>
                  <a:gd name="T48" fmla="*/ 77 w 90"/>
                  <a:gd name="T49" fmla="*/ 50 h 121"/>
                  <a:gd name="T50" fmla="*/ 85 w 90"/>
                  <a:gd name="T51" fmla="*/ 53 h 121"/>
                  <a:gd name="T52" fmla="*/ 89 w 90"/>
                  <a:gd name="T53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121">
                    <a:moveTo>
                      <a:pt x="89" y="4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3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2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7"/>
                      <a:pt x="29" y="121"/>
                      <a:pt x="33" y="121"/>
                    </a:cubicBezTo>
                    <a:cubicBezTo>
                      <a:pt x="38" y="121"/>
                      <a:pt x="42" y="117"/>
                      <a:pt x="42" y="112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7"/>
                      <a:pt x="53" y="121"/>
                      <a:pt x="57" y="121"/>
                    </a:cubicBezTo>
                    <a:cubicBezTo>
                      <a:pt x="62" y="121"/>
                      <a:pt x="65" y="117"/>
                      <a:pt x="65" y="11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8" y="53"/>
                      <a:pt x="82" y="54"/>
                      <a:pt x="85" y="53"/>
                    </a:cubicBezTo>
                    <a:cubicBezTo>
                      <a:pt x="89" y="51"/>
                      <a:pt x="90" y="47"/>
                      <a:pt x="89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18" name="Группа 17" descr="мужская фигура">
              <a:extLst>
                <a:ext uri="{FF2B5EF4-FFF2-40B4-BE49-F238E27FC236}">
                  <a16:creationId xmlns:a16="http://schemas.microsoft.com/office/drawing/2014/main" id="{861CF519-A793-4046-BBD2-03CF81D58524}"/>
                </a:ext>
              </a:extLst>
            </p:cNvPr>
            <p:cNvGrpSpPr/>
            <p:nvPr/>
          </p:nvGrpSpPr>
          <p:grpSpPr>
            <a:xfrm>
              <a:off x="2413205" y="3784600"/>
              <a:ext cx="285024" cy="496888"/>
              <a:chOff x="2413205" y="3784600"/>
              <a:chExt cx="285024" cy="496888"/>
            </a:xfrm>
            <a:solidFill>
              <a:schemeClr val="accent3"/>
            </a:solidFill>
          </p:grpSpPr>
          <p:sp>
            <p:nvSpPr>
              <p:cNvPr id="40" name="Овал 170">
                <a:extLst>
                  <a:ext uri="{FF2B5EF4-FFF2-40B4-BE49-F238E27FC236}">
                    <a16:creationId xmlns:a16="http://schemas.microsoft.com/office/drawing/2014/main" id="{603D24B6-030A-444A-8B29-FFEF2C55F7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08213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" name="Полилиния 171">
                <a:extLst>
                  <a:ext uri="{FF2B5EF4-FFF2-40B4-BE49-F238E27FC236}">
                    <a16:creationId xmlns:a16="http://schemas.microsoft.com/office/drawing/2014/main" id="{B851F97D-424D-41EA-B689-CB0E7AE785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13205" y="3895725"/>
                <a:ext cx="285024" cy="385763"/>
              </a:xfrm>
              <a:custGeom>
                <a:avLst/>
                <a:gdLst>
                  <a:gd name="T0" fmla="*/ 88 w 90"/>
                  <a:gd name="T1" fmla="*/ 44 h 121"/>
                  <a:gd name="T2" fmla="*/ 69 w 90"/>
                  <a:gd name="T3" fmla="*/ 4 h 121"/>
                  <a:gd name="T4" fmla="*/ 62 w 90"/>
                  <a:gd name="T5" fmla="*/ 0 h 121"/>
                  <a:gd name="T6" fmla="*/ 57 w 90"/>
                  <a:gd name="T7" fmla="*/ 0 h 121"/>
                  <a:gd name="T8" fmla="*/ 34 w 90"/>
                  <a:gd name="T9" fmla="*/ 0 h 121"/>
                  <a:gd name="T10" fmla="*/ 28 w 90"/>
                  <a:gd name="T11" fmla="*/ 0 h 121"/>
                  <a:gd name="T12" fmla="*/ 21 w 90"/>
                  <a:gd name="T13" fmla="*/ 4 h 121"/>
                  <a:gd name="T14" fmla="*/ 2 w 90"/>
                  <a:gd name="T15" fmla="*/ 44 h 121"/>
                  <a:gd name="T16" fmla="*/ 5 w 90"/>
                  <a:gd name="T17" fmla="*/ 53 h 121"/>
                  <a:gd name="T18" fmla="*/ 14 w 90"/>
                  <a:gd name="T19" fmla="*/ 50 h 121"/>
                  <a:gd name="T20" fmla="*/ 25 w 90"/>
                  <a:gd name="T21" fmla="*/ 27 h 121"/>
                  <a:gd name="T22" fmla="*/ 25 w 90"/>
                  <a:gd name="T23" fmla="*/ 55 h 121"/>
                  <a:gd name="T24" fmla="*/ 25 w 90"/>
                  <a:gd name="T25" fmla="*/ 56 h 121"/>
                  <a:gd name="T26" fmla="*/ 25 w 90"/>
                  <a:gd name="T27" fmla="*/ 112 h 121"/>
                  <a:gd name="T28" fmla="*/ 33 w 90"/>
                  <a:gd name="T29" fmla="*/ 121 h 121"/>
                  <a:gd name="T30" fmla="*/ 41 w 90"/>
                  <a:gd name="T31" fmla="*/ 112 h 121"/>
                  <a:gd name="T32" fmla="*/ 41 w 90"/>
                  <a:gd name="T33" fmla="*/ 65 h 121"/>
                  <a:gd name="T34" fmla="*/ 49 w 90"/>
                  <a:gd name="T35" fmla="*/ 65 h 121"/>
                  <a:gd name="T36" fmla="*/ 49 w 90"/>
                  <a:gd name="T37" fmla="*/ 112 h 121"/>
                  <a:gd name="T38" fmla="*/ 57 w 90"/>
                  <a:gd name="T39" fmla="*/ 121 h 121"/>
                  <a:gd name="T40" fmla="*/ 65 w 90"/>
                  <a:gd name="T41" fmla="*/ 112 h 121"/>
                  <a:gd name="T42" fmla="*/ 65 w 90"/>
                  <a:gd name="T43" fmla="*/ 56 h 121"/>
                  <a:gd name="T44" fmla="*/ 65 w 90"/>
                  <a:gd name="T45" fmla="*/ 55 h 121"/>
                  <a:gd name="T46" fmla="*/ 65 w 90"/>
                  <a:gd name="T47" fmla="*/ 27 h 121"/>
                  <a:gd name="T48" fmla="*/ 76 w 90"/>
                  <a:gd name="T49" fmla="*/ 50 h 121"/>
                  <a:gd name="T50" fmla="*/ 85 w 90"/>
                  <a:gd name="T51" fmla="*/ 53 h 121"/>
                  <a:gd name="T52" fmla="*/ 88 w 90"/>
                  <a:gd name="T53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121">
                    <a:moveTo>
                      <a:pt x="88" y="4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3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2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7"/>
                      <a:pt x="29" y="121"/>
                      <a:pt x="33" y="121"/>
                    </a:cubicBezTo>
                    <a:cubicBezTo>
                      <a:pt x="38" y="121"/>
                      <a:pt x="41" y="117"/>
                      <a:pt x="41" y="112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7"/>
                      <a:pt x="53" y="121"/>
                      <a:pt x="57" y="121"/>
                    </a:cubicBezTo>
                    <a:cubicBezTo>
                      <a:pt x="62" y="121"/>
                      <a:pt x="65" y="117"/>
                      <a:pt x="65" y="11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8" y="53"/>
                      <a:pt x="82" y="54"/>
                      <a:pt x="85" y="53"/>
                    </a:cubicBezTo>
                    <a:cubicBezTo>
                      <a:pt x="89" y="51"/>
                      <a:pt x="90" y="47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19" name="Группа 18" descr="мужская фигура">
              <a:extLst>
                <a:ext uri="{FF2B5EF4-FFF2-40B4-BE49-F238E27FC236}">
                  <a16:creationId xmlns:a16="http://schemas.microsoft.com/office/drawing/2014/main" id="{769E62FB-5AEB-445D-AB18-D1E8E041219E}"/>
                </a:ext>
              </a:extLst>
            </p:cNvPr>
            <p:cNvGrpSpPr/>
            <p:nvPr/>
          </p:nvGrpSpPr>
          <p:grpSpPr>
            <a:xfrm>
              <a:off x="2717231" y="3784600"/>
              <a:ext cx="286608" cy="496888"/>
              <a:chOff x="2717231" y="3784600"/>
              <a:chExt cx="286608" cy="496888"/>
            </a:xfrm>
            <a:solidFill>
              <a:schemeClr val="accent2"/>
            </a:solidFill>
          </p:grpSpPr>
          <p:sp>
            <p:nvSpPr>
              <p:cNvPr id="38" name="Овал 172">
                <a:extLst>
                  <a:ext uri="{FF2B5EF4-FFF2-40B4-BE49-F238E27FC236}">
                    <a16:creationId xmlns:a16="http://schemas.microsoft.com/office/drawing/2014/main" id="{02037490-130A-48B0-A45E-ABE880B534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13823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" name="Полилиния 173">
                <a:extLst>
                  <a:ext uri="{FF2B5EF4-FFF2-40B4-BE49-F238E27FC236}">
                    <a16:creationId xmlns:a16="http://schemas.microsoft.com/office/drawing/2014/main" id="{FC974265-1637-4048-92F9-D1A5D6B82A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17231" y="3895725"/>
                <a:ext cx="286608" cy="385763"/>
              </a:xfrm>
              <a:custGeom>
                <a:avLst/>
                <a:gdLst>
                  <a:gd name="T0" fmla="*/ 88 w 90"/>
                  <a:gd name="T1" fmla="*/ 44 h 121"/>
                  <a:gd name="T2" fmla="*/ 69 w 90"/>
                  <a:gd name="T3" fmla="*/ 4 h 121"/>
                  <a:gd name="T4" fmla="*/ 62 w 90"/>
                  <a:gd name="T5" fmla="*/ 0 h 121"/>
                  <a:gd name="T6" fmla="*/ 56 w 90"/>
                  <a:gd name="T7" fmla="*/ 0 h 121"/>
                  <a:gd name="T8" fmla="*/ 34 w 90"/>
                  <a:gd name="T9" fmla="*/ 0 h 121"/>
                  <a:gd name="T10" fmla="*/ 28 w 90"/>
                  <a:gd name="T11" fmla="*/ 0 h 121"/>
                  <a:gd name="T12" fmla="*/ 21 w 90"/>
                  <a:gd name="T13" fmla="*/ 4 h 121"/>
                  <a:gd name="T14" fmla="*/ 2 w 90"/>
                  <a:gd name="T15" fmla="*/ 44 h 121"/>
                  <a:gd name="T16" fmla="*/ 5 w 90"/>
                  <a:gd name="T17" fmla="*/ 53 h 121"/>
                  <a:gd name="T18" fmla="*/ 14 w 90"/>
                  <a:gd name="T19" fmla="*/ 50 h 121"/>
                  <a:gd name="T20" fmla="*/ 25 w 90"/>
                  <a:gd name="T21" fmla="*/ 27 h 121"/>
                  <a:gd name="T22" fmla="*/ 25 w 90"/>
                  <a:gd name="T23" fmla="*/ 55 h 121"/>
                  <a:gd name="T24" fmla="*/ 25 w 90"/>
                  <a:gd name="T25" fmla="*/ 56 h 121"/>
                  <a:gd name="T26" fmla="*/ 25 w 90"/>
                  <a:gd name="T27" fmla="*/ 112 h 121"/>
                  <a:gd name="T28" fmla="*/ 33 w 90"/>
                  <a:gd name="T29" fmla="*/ 121 h 121"/>
                  <a:gd name="T30" fmla="*/ 41 w 90"/>
                  <a:gd name="T31" fmla="*/ 112 h 121"/>
                  <a:gd name="T32" fmla="*/ 41 w 90"/>
                  <a:gd name="T33" fmla="*/ 65 h 121"/>
                  <a:gd name="T34" fmla="*/ 49 w 90"/>
                  <a:gd name="T35" fmla="*/ 65 h 121"/>
                  <a:gd name="T36" fmla="*/ 49 w 90"/>
                  <a:gd name="T37" fmla="*/ 112 h 121"/>
                  <a:gd name="T38" fmla="*/ 57 w 90"/>
                  <a:gd name="T39" fmla="*/ 121 h 121"/>
                  <a:gd name="T40" fmla="*/ 65 w 90"/>
                  <a:gd name="T41" fmla="*/ 112 h 121"/>
                  <a:gd name="T42" fmla="*/ 65 w 90"/>
                  <a:gd name="T43" fmla="*/ 56 h 121"/>
                  <a:gd name="T44" fmla="*/ 65 w 90"/>
                  <a:gd name="T45" fmla="*/ 55 h 121"/>
                  <a:gd name="T46" fmla="*/ 65 w 90"/>
                  <a:gd name="T47" fmla="*/ 27 h 121"/>
                  <a:gd name="T48" fmla="*/ 76 w 90"/>
                  <a:gd name="T49" fmla="*/ 50 h 121"/>
                  <a:gd name="T50" fmla="*/ 85 w 90"/>
                  <a:gd name="T51" fmla="*/ 53 h 121"/>
                  <a:gd name="T52" fmla="*/ 88 w 90"/>
                  <a:gd name="T53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121">
                    <a:moveTo>
                      <a:pt x="88" y="4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3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2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7"/>
                      <a:pt x="29" y="121"/>
                      <a:pt x="33" y="121"/>
                    </a:cubicBezTo>
                    <a:cubicBezTo>
                      <a:pt x="38" y="121"/>
                      <a:pt x="41" y="117"/>
                      <a:pt x="41" y="112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7"/>
                      <a:pt x="53" y="121"/>
                      <a:pt x="57" y="121"/>
                    </a:cubicBezTo>
                    <a:cubicBezTo>
                      <a:pt x="62" y="121"/>
                      <a:pt x="65" y="117"/>
                      <a:pt x="65" y="11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8" y="53"/>
                      <a:pt x="82" y="54"/>
                      <a:pt x="85" y="53"/>
                    </a:cubicBezTo>
                    <a:cubicBezTo>
                      <a:pt x="89" y="51"/>
                      <a:pt x="90" y="47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20" name="Группа 19" descr="мужская фигура">
              <a:extLst>
                <a:ext uri="{FF2B5EF4-FFF2-40B4-BE49-F238E27FC236}">
                  <a16:creationId xmlns:a16="http://schemas.microsoft.com/office/drawing/2014/main" id="{508952A6-9245-4509-B02F-09D929DF1F0A}"/>
                </a:ext>
              </a:extLst>
            </p:cNvPr>
            <p:cNvGrpSpPr/>
            <p:nvPr/>
          </p:nvGrpSpPr>
          <p:grpSpPr>
            <a:xfrm>
              <a:off x="3022841" y="3784600"/>
              <a:ext cx="285024" cy="496888"/>
              <a:chOff x="3022841" y="3784600"/>
              <a:chExt cx="285024" cy="496888"/>
            </a:xfrm>
            <a:solidFill>
              <a:schemeClr val="accent1"/>
            </a:solidFill>
          </p:grpSpPr>
          <p:sp>
            <p:nvSpPr>
              <p:cNvPr id="36" name="Овал 174">
                <a:extLst>
                  <a:ext uri="{FF2B5EF4-FFF2-40B4-BE49-F238E27FC236}">
                    <a16:creationId xmlns:a16="http://schemas.microsoft.com/office/drawing/2014/main" id="{1955C2BD-3813-4075-A88D-DB58DCCF35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117849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" name="Полилиния 175">
                <a:extLst>
                  <a:ext uri="{FF2B5EF4-FFF2-40B4-BE49-F238E27FC236}">
                    <a16:creationId xmlns:a16="http://schemas.microsoft.com/office/drawing/2014/main" id="{C03E2438-87FB-4BD0-97F4-41E401CA38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22841" y="3895725"/>
                <a:ext cx="285024" cy="385763"/>
              </a:xfrm>
              <a:custGeom>
                <a:avLst/>
                <a:gdLst>
                  <a:gd name="T0" fmla="*/ 88 w 90"/>
                  <a:gd name="T1" fmla="*/ 44 h 121"/>
                  <a:gd name="T2" fmla="*/ 69 w 90"/>
                  <a:gd name="T3" fmla="*/ 4 h 121"/>
                  <a:gd name="T4" fmla="*/ 62 w 90"/>
                  <a:gd name="T5" fmla="*/ 0 h 121"/>
                  <a:gd name="T6" fmla="*/ 56 w 90"/>
                  <a:gd name="T7" fmla="*/ 0 h 121"/>
                  <a:gd name="T8" fmla="*/ 34 w 90"/>
                  <a:gd name="T9" fmla="*/ 0 h 121"/>
                  <a:gd name="T10" fmla="*/ 28 w 90"/>
                  <a:gd name="T11" fmla="*/ 0 h 121"/>
                  <a:gd name="T12" fmla="*/ 21 w 90"/>
                  <a:gd name="T13" fmla="*/ 4 h 121"/>
                  <a:gd name="T14" fmla="*/ 2 w 90"/>
                  <a:gd name="T15" fmla="*/ 44 h 121"/>
                  <a:gd name="T16" fmla="*/ 5 w 90"/>
                  <a:gd name="T17" fmla="*/ 53 h 121"/>
                  <a:gd name="T18" fmla="*/ 14 w 90"/>
                  <a:gd name="T19" fmla="*/ 50 h 121"/>
                  <a:gd name="T20" fmla="*/ 25 w 90"/>
                  <a:gd name="T21" fmla="*/ 27 h 121"/>
                  <a:gd name="T22" fmla="*/ 25 w 90"/>
                  <a:gd name="T23" fmla="*/ 55 h 121"/>
                  <a:gd name="T24" fmla="*/ 25 w 90"/>
                  <a:gd name="T25" fmla="*/ 56 h 121"/>
                  <a:gd name="T26" fmla="*/ 25 w 90"/>
                  <a:gd name="T27" fmla="*/ 112 h 121"/>
                  <a:gd name="T28" fmla="*/ 33 w 90"/>
                  <a:gd name="T29" fmla="*/ 121 h 121"/>
                  <a:gd name="T30" fmla="*/ 41 w 90"/>
                  <a:gd name="T31" fmla="*/ 112 h 121"/>
                  <a:gd name="T32" fmla="*/ 41 w 90"/>
                  <a:gd name="T33" fmla="*/ 65 h 121"/>
                  <a:gd name="T34" fmla="*/ 49 w 90"/>
                  <a:gd name="T35" fmla="*/ 65 h 121"/>
                  <a:gd name="T36" fmla="*/ 49 w 90"/>
                  <a:gd name="T37" fmla="*/ 112 h 121"/>
                  <a:gd name="T38" fmla="*/ 57 w 90"/>
                  <a:gd name="T39" fmla="*/ 121 h 121"/>
                  <a:gd name="T40" fmla="*/ 65 w 90"/>
                  <a:gd name="T41" fmla="*/ 112 h 121"/>
                  <a:gd name="T42" fmla="*/ 65 w 90"/>
                  <a:gd name="T43" fmla="*/ 56 h 121"/>
                  <a:gd name="T44" fmla="*/ 65 w 90"/>
                  <a:gd name="T45" fmla="*/ 55 h 121"/>
                  <a:gd name="T46" fmla="*/ 65 w 90"/>
                  <a:gd name="T47" fmla="*/ 27 h 121"/>
                  <a:gd name="T48" fmla="*/ 76 w 90"/>
                  <a:gd name="T49" fmla="*/ 50 h 121"/>
                  <a:gd name="T50" fmla="*/ 85 w 90"/>
                  <a:gd name="T51" fmla="*/ 53 h 121"/>
                  <a:gd name="T52" fmla="*/ 88 w 90"/>
                  <a:gd name="T53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121">
                    <a:moveTo>
                      <a:pt x="88" y="4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3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2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7"/>
                      <a:pt x="29" y="121"/>
                      <a:pt x="33" y="121"/>
                    </a:cubicBezTo>
                    <a:cubicBezTo>
                      <a:pt x="38" y="121"/>
                      <a:pt x="41" y="117"/>
                      <a:pt x="41" y="112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7"/>
                      <a:pt x="53" y="121"/>
                      <a:pt x="57" y="121"/>
                    </a:cubicBezTo>
                    <a:cubicBezTo>
                      <a:pt x="62" y="121"/>
                      <a:pt x="65" y="117"/>
                      <a:pt x="65" y="11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8" y="53"/>
                      <a:pt x="82" y="54"/>
                      <a:pt x="85" y="53"/>
                    </a:cubicBezTo>
                    <a:cubicBezTo>
                      <a:pt x="89" y="51"/>
                      <a:pt x="90" y="47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21" name="Группа 20" descr="фигура ребенка">
              <a:extLst>
                <a:ext uri="{FF2B5EF4-FFF2-40B4-BE49-F238E27FC236}">
                  <a16:creationId xmlns:a16="http://schemas.microsoft.com/office/drawing/2014/main" id="{21CAB555-033F-4616-A3EE-F49612F9728B}"/>
                </a:ext>
              </a:extLst>
            </p:cNvPr>
            <p:cNvGrpSpPr/>
            <p:nvPr/>
          </p:nvGrpSpPr>
          <p:grpSpPr>
            <a:xfrm>
              <a:off x="3345868" y="3959225"/>
              <a:ext cx="175765" cy="322263"/>
              <a:chOff x="3345868" y="3959225"/>
              <a:chExt cx="175765" cy="322263"/>
            </a:xfrm>
            <a:solidFill>
              <a:schemeClr val="accent1"/>
            </a:solidFill>
          </p:grpSpPr>
          <p:sp>
            <p:nvSpPr>
              <p:cNvPr id="34" name="Овал 176">
                <a:extLst>
                  <a:ext uri="{FF2B5EF4-FFF2-40B4-BE49-F238E27FC236}">
                    <a16:creationId xmlns:a16="http://schemas.microsoft.com/office/drawing/2014/main" id="{A3942664-8050-4EEF-8E40-1F392BC36F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96539" y="3959225"/>
                <a:ext cx="74423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" name="Полилиния 177">
                <a:extLst>
                  <a:ext uri="{FF2B5EF4-FFF2-40B4-BE49-F238E27FC236}">
                    <a16:creationId xmlns:a16="http://schemas.microsoft.com/office/drawing/2014/main" id="{9D2CD617-9D25-4591-A8E8-47BBC7FE52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45868" y="4041775"/>
                <a:ext cx="175765" cy="239713"/>
              </a:xfrm>
              <a:custGeom>
                <a:avLst/>
                <a:gdLst>
                  <a:gd name="T0" fmla="*/ 54 w 55"/>
                  <a:gd name="T1" fmla="*/ 27 h 75"/>
                  <a:gd name="T2" fmla="*/ 42 w 55"/>
                  <a:gd name="T3" fmla="*/ 3 h 75"/>
                  <a:gd name="T4" fmla="*/ 38 w 55"/>
                  <a:gd name="T5" fmla="*/ 0 h 75"/>
                  <a:gd name="T6" fmla="*/ 34 w 55"/>
                  <a:gd name="T7" fmla="*/ 0 h 75"/>
                  <a:gd name="T8" fmla="*/ 20 w 55"/>
                  <a:gd name="T9" fmla="*/ 0 h 75"/>
                  <a:gd name="T10" fmla="*/ 17 w 55"/>
                  <a:gd name="T11" fmla="*/ 0 h 75"/>
                  <a:gd name="T12" fmla="*/ 13 w 55"/>
                  <a:gd name="T13" fmla="*/ 3 h 75"/>
                  <a:gd name="T14" fmla="*/ 1 w 55"/>
                  <a:gd name="T15" fmla="*/ 27 h 75"/>
                  <a:gd name="T16" fmla="*/ 3 w 55"/>
                  <a:gd name="T17" fmla="*/ 33 h 75"/>
                  <a:gd name="T18" fmla="*/ 8 w 55"/>
                  <a:gd name="T19" fmla="*/ 31 h 75"/>
                  <a:gd name="T20" fmla="*/ 15 w 55"/>
                  <a:gd name="T21" fmla="*/ 17 h 75"/>
                  <a:gd name="T22" fmla="*/ 15 w 55"/>
                  <a:gd name="T23" fmla="*/ 34 h 75"/>
                  <a:gd name="T24" fmla="*/ 15 w 55"/>
                  <a:gd name="T25" fmla="*/ 35 h 75"/>
                  <a:gd name="T26" fmla="*/ 15 w 55"/>
                  <a:gd name="T27" fmla="*/ 70 h 75"/>
                  <a:gd name="T28" fmla="*/ 20 w 55"/>
                  <a:gd name="T29" fmla="*/ 75 h 75"/>
                  <a:gd name="T30" fmla="*/ 25 w 55"/>
                  <a:gd name="T31" fmla="*/ 70 h 75"/>
                  <a:gd name="T32" fmla="*/ 25 w 55"/>
                  <a:gd name="T33" fmla="*/ 40 h 75"/>
                  <a:gd name="T34" fmla="*/ 30 w 55"/>
                  <a:gd name="T35" fmla="*/ 40 h 75"/>
                  <a:gd name="T36" fmla="*/ 30 w 55"/>
                  <a:gd name="T37" fmla="*/ 70 h 75"/>
                  <a:gd name="T38" fmla="*/ 35 w 55"/>
                  <a:gd name="T39" fmla="*/ 75 h 75"/>
                  <a:gd name="T40" fmla="*/ 40 w 55"/>
                  <a:gd name="T41" fmla="*/ 70 h 75"/>
                  <a:gd name="T42" fmla="*/ 40 w 55"/>
                  <a:gd name="T43" fmla="*/ 35 h 75"/>
                  <a:gd name="T44" fmla="*/ 40 w 55"/>
                  <a:gd name="T45" fmla="*/ 34 h 75"/>
                  <a:gd name="T46" fmla="*/ 40 w 55"/>
                  <a:gd name="T47" fmla="*/ 17 h 75"/>
                  <a:gd name="T48" fmla="*/ 47 w 55"/>
                  <a:gd name="T49" fmla="*/ 31 h 75"/>
                  <a:gd name="T50" fmla="*/ 52 w 55"/>
                  <a:gd name="T51" fmla="*/ 33 h 75"/>
                  <a:gd name="T52" fmla="*/ 54 w 55"/>
                  <a:gd name="T53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75">
                    <a:moveTo>
                      <a:pt x="54" y="27"/>
                    </a:move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39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9"/>
                      <a:pt x="1" y="32"/>
                      <a:pt x="3" y="33"/>
                    </a:cubicBezTo>
                    <a:cubicBezTo>
                      <a:pt x="5" y="34"/>
                      <a:pt x="7" y="33"/>
                      <a:pt x="8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72"/>
                      <a:pt x="17" y="75"/>
                      <a:pt x="20" y="75"/>
                    </a:cubicBezTo>
                    <a:cubicBezTo>
                      <a:pt x="23" y="75"/>
                      <a:pt x="25" y="72"/>
                      <a:pt x="25" y="7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72"/>
                      <a:pt x="32" y="75"/>
                      <a:pt x="35" y="75"/>
                    </a:cubicBezTo>
                    <a:cubicBezTo>
                      <a:pt x="37" y="75"/>
                      <a:pt x="40" y="72"/>
                      <a:pt x="40" y="70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8" y="33"/>
                      <a:pt x="50" y="34"/>
                      <a:pt x="52" y="33"/>
                    </a:cubicBezTo>
                    <a:cubicBezTo>
                      <a:pt x="54" y="32"/>
                      <a:pt x="55" y="29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22" name="Группа 21" descr="женская фигура">
              <a:extLst>
                <a:ext uri="{FF2B5EF4-FFF2-40B4-BE49-F238E27FC236}">
                  <a16:creationId xmlns:a16="http://schemas.microsoft.com/office/drawing/2014/main" id="{8151F8A3-6DAC-4739-9EA2-37A14BD239F4}"/>
                </a:ext>
              </a:extLst>
            </p:cNvPr>
            <p:cNvGrpSpPr/>
            <p:nvPr/>
          </p:nvGrpSpPr>
          <p:grpSpPr>
            <a:xfrm>
              <a:off x="3565970" y="3784600"/>
              <a:ext cx="269190" cy="496888"/>
              <a:chOff x="3565970" y="3784600"/>
              <a:chExt cx="269190" cy="496888"/>
            </a:xfrm>
            <a:solidFill>
              <a:schemeClr val="accent1"/>
            </a:solidFill>
          </p:grpSpPr>
          <p:sp>
            <p:nvSpPr>
              <p:cNvPr id="32" name="Овал 178">
                <a:extLst>
                  <a:ext uri="{FF2B5EF4-FFF2-40B4-BE49-F238E27FC236}">
                    <a16:creationId xmlns:a16="http://schemas.microsoft.com/office/drawing/2014/main" id="{900DBBCE-533B-4707-8E10-D6F4196862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1477" y="3784600"/>
                <a:ext cx="98175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3" name="Полилиния 179">
                <a:extLst>
                  <a:ext uri="{FF2B5EF4-FFF2-40B4-BE49-F238E27FC236}">
                    <a16:creationId xmlns:a16="http://schemas.microsoft.com/office/drawing/2014/main" id="{12E454FE-63FC-4F4F-B658-5C476C21F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5970" y="3895725"/>
                <a:ext cx="269190" cy="385763"/>
              </a:xfrm>
              <a:custGeom>
                <a:avLst/>
                <a:gdLst>
                  <a:gd name="T0" fmla="*/ 83 w 85"/>
                  <a:gd name="T1" fmla="*/ 44 h 121"/>
                  <a:gd name="T2" fmla="*/ 64 w 85"/>
                  <a:gd name="T3" fmla="*/ 4 h 121"/>
                  <a:gd name="T4" fmla="*/ 57 w 85"/>
                  <a:gd name="T5" fmla="*/ 0 h 121"/>
                  <a:gd name="T6" fmla="*/ 56 w 85"/>
                  <a:gd name="T7" fmla="*/ 0 h 121"/>
                  <a:gd name="T8" fmla="*/ 52 w 85"/>
                  <a:gd name="T9" fmla="*/ 0 h 121"/>
                  <a:gd name="T10" fmla="*/ 33 w 85"/>
                  <a:gd name="T11" fmla="*/ 0 h 121"/>
                  <a:gd name="T12" fmla="*/ 29 w 85"/>
                  <a:gd name="T13" fmla="*/ 0 h 121"/>
                  <a:gd name="T14" fmla="*/ 28 w 85"/>
                  <a:gd name="T15" fmla="*/ 0 h 121"/>
                  <a:gd name="T16" fmla="*/ 21 w 85"/>
                  <a:gd name="T17" fmla="*/ 4 h 121"/>
                  <a:gd name="T18" fmla="*/ 2 w 85"/>
                  <a:gd name="T19" fmla="*/ 44 h 121"/>
                  <a:gd name="T20" fmla="*/ 5 w 85"/>
                  <a:gd name="T21" fmla="*/ 53 h 121"/>
                  <a:gd name="T22" fmla="*/ 14 w 85"/>
                  <a:gd name="T23" fmla="*/ 50 h 121"/>
                  <a:gd name="T24" fmla="*/ 26 w 85"/>
                  <a:gd name="T25" fmla="*/ 25 h 121"/>
                  <a:gd name="T26" fmla="*/ 26 w 85"/>
                  <a:gd name="T27" fmla="*/ 40 h 121"/>
                  <a:gd name="T28" fmla="*/ 13 w 85"/>
                  <a:gd name="T29" fmla="*/ 72 h 121"/>
                  <a:gd name="T30" fmla="*/ 16 w 85"/>
                  <a:gd name="T31" fmla="*/ 77 h 121"/>
                  <a:gd name="T32" fmla="*/ 27 w 85"/>
                  <a:gd name="T33" fmla="*/ 77 h 121"/>
                  <a:gd name="T34" fmla="*/ 27 w 85"/>
                  <a:gd name="T35" fmla="*/ 114 h 121"/>
                  <a:gd name="T36" fmla="*/ 34 w 85"/>
                  <a:gd name="T37" fmla="*/ 121 h 121"/>
                  <a:gd name="T38" fmla="*/ 40 w 85"/>
                  <a:gd name="T39" fmla="*/ 114 h 121"/>
                  <a:gd name="T40" fmla="*/ 40 w 85"/>
                  <a:gd name="T41" fmla="*/ 77 h 121"/>
                  <a:gd name="T42" fmla="*/ 44 w 85"/>
                  <a:gd name="T43" fmla="*/ 77 h 121"/>
                  <a:gd name="T44" fmla="*/ 44 w 85"/>
                  <a:gd name="T45" fmla="*/ 114 h 121"/>
                  <a:gd name="T46" fmla="*/ 51 w 85"/>
                  <a:gd name="T47" fmla="*/ 121 h 121"/>
                  <a:gd name="T48" fmla="*/ 58 w 85"/>
                  <a:gd name="T49" fmla="*/ 114 h 121"/>
                  <a:gd name="T50" fmla="*/ 58 w 85"/>
                  <a:gd name="T51" fmla="*/ 77 h 121"/>
                  <a:gd name="T52" fmla="*/ 69 w 85"/>
                  <a:gd name="T53" fmla="*/ 77 h 121"/>
                  <a:gd name="T54" fmla="*/ 72 w 85"/>
                  <a:gd name="T55" fmla="*/ 72 h 121"/>
                  <a:gd name="T56" fmla="*/ 58 w 85"/>
                  <a:gd name="T57" fmla="*/ 40 h 121"/>
                  <a:gd name="T58" fmla="*/ 59 w 85"/>
                  <a:gd name="T59" fmla="*/ 25 h 121"/>
                  <a:gd name="T60" fmla="*/ 71 w 85"/>
                  <a:gd name="T61" fmla="*/ 50 h 121"/>
                  <a:gd name="T62" fmla="*/ 80 w 85"/>
                  <a:gd name="T63" fmla="*/ 53 h 121"/>
                  <a:gd name="T64" fmla="*/ 83 w 85"/>
                  <a:gd name="T65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1">
                    <a:moveTo>
                      <a:pt x="83" y="4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2" y="1"/>
                      <a:pt x="59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1"/>
                      <a:pt x="21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47"/>
                      <a:pt x="1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4"/>
                      <a:pt x="14" y="77"/>
                      <a:pt x="1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8"/>
                      <a:pt x="30" y="121"/>
                      <a:pt x="34" y="121"/>
                    </a:cubicBezTo>
                    <a:cubicBezTo>
                      <a:pt x="37" y="121"/>
                      <a:pt x="40" y="118"/>
                      <a:pt x="40" y="114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8"/>
                      <a:pt x="47" y="121"/>
                      <a:pt x="51" y="121"/>
                    </a:cubicBezTo>
                    <a:cubicBezTo>
                      <a:pt x="55" y="121"/>
                      <a:pt x="58" y="118"/>
                      <a:pt x="58" y="11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1" y="77"/>
                      <a:pt x="73" y="74"/>
                      <a:pt x="72" y="7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3"/>
                      <a:pt x="77" y="54"/>
                      <a:pt x="80" y="53"/>
                    </a:cubicBezTo>
                    <a:cubicBezTo>
                      <a:pt x="83" y="51"/>
                      <a:pt x="85" y="47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23" name="Группа 22" descr="женская фигура">
              <a:extLst>
                <a:ext uri="{FF2B5EF4-FFF2-40B4-BE49-F238E27FC236}">
                  <a16:creationId xmlns:a16="http://schemas.microsoft.com/office/drawing/2014/main" id="{F1F5CCE3-3083-476B-9996-371ADBCA4ED7}"/>
                </a:ext>
              </a:extLst>
            </p:cNvPr>
            <p:cNvGrpSpPr/>
            <p:nvPr/>
          </p:nvGrpSpPr>
          <p:grpSpPr>
            <a:xfrm>
              <a:off x="3869996" y="3784600"/>
              <a:ext cx="270774" cy="496888"/>
              <a:chOff x="3869996" y="3784600"/>
              <a:chExt cx="270774" cy="496888"/>
            </a:xfrm>
            <a:solidFill>
              <a:schemeClr val="accent2"/>
            </a:solidFill>
          </p:grpSpPr>
          <p:sp>
            <p:nvSpPr>
              <p:cNvPr id="30" name="Овал 180">
                <a:extLst>
                  <a:ext uri="{FF2B5EF4-FFF2-40B4-BE49-F238E27FC236}">
                    <a16:creationId xmlns:a16="http://schemas.microsoft.com/office/drawing/2014/main" id="{8C42188C-F974-4D05-9927-94EDBB0F83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55503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1" name="Полилиния 181">
                <a:extLst>
                  <a:ext uri="{FF2B5EF4-FFF2-40B4-BE49-F238E27FC236}">
                    <a16:creationId xmlns:a16="http://schemas.microsoft.com/office/drawing/2014/main" id="{AF296C50-6A26-4261-B920-BC356D71D7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69996" y="3895725"/>
                <a:ext cx="270774" cy="385763"/>
              </a:xfrm>
              <a:custGeom>
                <a:avLst/>
                <a:gdLst>
                  <a:gd name="T0" fmla="*/ 83 w 85"/>
                  <a:gd name="T1" fmla="*/ 44 h 121"/>
                  <a:gd name="T2" fmla="*/ 64 w 85"/>
                  <a:gd name="T3" fmla="*/ 4 h 121"/>
                  <a:gd name="T4" fmla="*/ 56 w 85"/>
                  <a:gd name="T5" fmla="*/ 0 h 121"/>
                  <a:gd name="T6" fmla="*/ 56 w 85"/>
                  <a:gd name="T7" fmla="*/ 0 h 121"/>
                  <a:gd name="T8" fmla="*/ 52 w 85"/>
                  <a:gd name="T9" fmla="*/ 0 h 121"/>
                  <a:gd name="T10" fmla="*/ 33 w 85"/>
                  <a:gd name="T11" fmla="*/ 0 h 121"/>
                  <a:gd name="T12" fmla="*/ 29 w 85"/>
                  <a:gd name="T13" fmla="*/ 0 h 121"/>
                  <a:gd name="T14" fmla="*/ 28 w 85"/>
                  <a:gd name="T15" fmla="*/ 0 h 121"/>
                  <a:gd name="T16" fmla="*/ 21 w 85"/>
                  <a:gd name="T17" fmla="*/ 4 h 121"/>
                  <a:gd name="T18" fmla="*/ 1 w 85"/>
                  <a:gd name="T19" fmla="*/ 44 h 121"/>
                  <a:gd name="T20" fmla="*/ 5 w 85"/>
                  <a:gd name="T21" fmla="*/ 53 h 121"/>
                  <a:gd name="T22" fmla="*/ 14 w 85"/>
                  <a:gd name="T23" fmla="*/ 50 h 121"/>
                  <a:gd name="T24" fmla="*/ 26 w 85"/>
                  <a:gd name="T25" fmla="*/ 25 h 121"/>
                  <a:gd name="T26" fmla="*/ 26 w 85"/>
                  <a:gd name="T27" fmla="*/ 40 h 121"/>
                  <a:gd name="T28" fmla="*/ 13 w 85"/>
                  <a:gd name="T29" fmla="*/ 72 h 121"/>
                  <a:gd name="T30" fmla="*/ 16 w 85"/>
                  <a:gd name="T31" fmla="*/ 77 h 121"/>
                  <a:gd name="T32" fmla="*/ 27 w 85"/>
                  <a:gd name="T33" fmla="*/ 77 h 121"/>
                  <a:gd name="T34" fmla="*/ 27 w 85"/>
                  <a:gd name="T35" fmla="*/ 114 h 121"/>
                  <a:gd name="T36" fmla="*/ 34 w 85"/>
                  <a:gd name="T37" fmla="*/ 121 h 121"/>
                  <a:gd name="T38" fmla="*/ 40 w 85"/>
                  <a:gd name="T39" fmla="*/ 114 h 121"/>
                  <a:gd name="T40" fmla="*/ 40 w 85"/>
                  <a:gd name="T41" fmla="*/ 77 h 121"/>
                  <a:gd name="T42" fmla="*/ 44 w 85"/>
                  <a:gd name="T43" fmla="*/ 77 h 121"/>
                  <a:gd name="T44" fmla="*/ 44 w 85"/>
                  <a:gd name="T45" fmla="*/ 114 h 121"/>
                  <a:gd name="T46" fmla="*/ 51 w 85"/>
                  <a:gd name="T47" fmla="*/ 121 h 121"/>
                  <a:gd name="T48" fmla="*/ 57 w 85"/>
                  <a:gd name="T49" fmla="*/ 114 h 121"/>
                  <a:gd name="T50" fmla="*/ 57 w 85"/>
                  <a:gd name="T51" fmla="*/ 77 h 121"/>
                  <a:gd name="T52" fmla="*/ 69 w 85"/>
                  <a:gd name="T53" fmla="*/ 77 h 121"/>
                  <a:gd name="T54" fmla="*/ 72 w 85"/>
                  <a:gd name="T55" fmla="*/ 72 h 121"/>
                  <a:gd name="T56" fmla="*/ 58 w 85"/>
                  <a:gd name="T57" fmla="*/ 40 h 121"/>
                  <a:gd name="T58" fmla="*/ 59 w 85"/>
                  <a:gd name="T59" fmla="*/ 25 h 121"/>
                  <a:gd name="T60" fmla="*/ 71 w 85"/>
                  <a:gd name="T61" fmla="*/ 50 h 121"/>
                  <a:gd name="T62" fmla="*/ 80 w 85"/>
                  <a:gd name="T63" fmla="*/ 53 h 121"/>
                  <a:gd name="T64" fmla="*/ 83 w 85"/>
                  <a:gd name="T65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1">
                    <a:moveTo>
                      <a:pt x="83" y="4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2" y="1"/>
                      <a:pt x="59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1"/>
                      <a:pt x="21" y="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7"/>
                      <a:pt x="1" y="51"/>
                      <a:pt x="5" y="53"/>
                    </a:cubicBezTo>
                    <a:cubicBezTo>
                      <a:pt x="8" y="54"/>
                      <a:pt x="12" y="53"/>
                      <a:pt x="14" y="5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4"/>
                      <a:pt x="13" y="77"/>
                      <a:pt x="1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8"/>
                      <a:pt x="30" y="121"/>
                      <a:pt x="34" y="121"/>
                    </a:cubicBezTo>
                    <a:cubicBezTo>
                      <a:pt x="37" y="121"/>
                      <a:pt x="40" y="118"/>
                      <a:pt x="40" y="114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8"/>
                      <a:pt x="47" y="121"/>
                      <a:pt x="51" y="121"/>
                    </a:cubicBezTo>
                    <a:cubicBezTo>
                      <a:pt x="55" y="121"/>
                      <a:pt x="57" y="118"/>
                      <a:pt x="57" y="114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1" y="77"/>
                      <a:pt x="73" y="74"/>
                      <a:pt x="72" y="7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3"/>
                      <a:pt x="77" y="54"/>
                      <a:pt x="80" y="53"/>
                    </a:cubicBezTo>
                    <a:cubicBezTo>
                      <a:pt x="83" y="51"/>
                      <a:pt x="85" y="47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24" name="Группа 23" descr="женская фигура">
              <a:extLst>
                <a:ext uri="{FF2B5EF4-FFF2-40B4-BE49-F238E27FC236}">
                  <a16:creationId xmlns:a16="http://schemas.microsoft.com/office/drawing/2014/main" id="{DD66E4F6-C6E3-4CA5-A0D8-BD0AE2D71499}"/>
                </a:ext>
              </a:extLst>
            </p:cNvPr>
            <p:cNvGrpSpPr/>
            <p:nvPr/>
          </p:nvGrpSpPr>
          <p:grpSpPr>
            <a:xfrm>
              <a:off x="4175605" y="3784600"/>
              <a:ext cx="269190" cy="496888"/>
              <a:chOff x="4175605" y="3784600"/>
              <a:chExt cx="269190" cy="496888"/>
            </a:xfrm>
            <a:solidFill>
              <a:schemeClr val="accent2"/>
            </a:solidFill>
          </p:grpSpPr>
          <p:sp>
            <p:nvSpPr>
              <p:cNvPr id="28" name="Овал 182">
                <a:extLst>
                  <a:ext uri="{FF2B5EF4-FFF2-40B4-BE49-F238E27FC236}">
                    <a16:creationId xmlns:a16="http://schemas.microsoft.com/office/drawing/2014/main" id="{FD3F9A5E-2FB2-41F2-860C-24E44AD4BE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61113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9" name="Полилиния 183">
                <a:extLst>
                  <a:ext uri="{FF2B5EF4-FFF2-40B4-BE49-F238E27FC236}">
                    <a16:creationId xmlns:a16="http://schemas.microsoft.com/office/drawing/2014/main" id="{BE2BE5C1-322D-4D04-BE9A-D8F637D09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605" y="3895725"/>
                <a:ext cx="269190" cy="385763"/>
              </a:xfrm>
              <a:custGeom>
                <a:avLst/>
                <a:gdLst>
                  <a:gd name="T0" fmla="*/ 83 w 85"/>
                  <a:gd name="T1" fmla="*/ 44 h 121"/>
                  <a:gd name="T2" fmla="*/ 64 w 85"/>
                  <a:gd name="T3" fmla="*/ 4 h 121"/>
                  <a:gd name="T4" fmla="*/ 56 w 85"/>
                  <a:gd name="T5" fmla="*/ 0 h 121"/>
                  <a:gd name="T6" fmla="*/ 56 w 85"/>
                  <a:gd name="T7" fmla="*/ 0 h 121"/>
                  <a:gd name="T8" fmla="*/ 52 w 85"/>
                  <a:gd name="T9" fmla="*/ 0 h 121"/>
                  <a:gd name="T10" fmla="*/ 33 w 85"/>
                  <a:gd name="T11" fmla="*/ 0 h 121"/>
                  <a:gd name="T12" fmla="*/ 29 w 85"/>
                  <a:gd name="T13" fmla="*/ 0 h 121"/>
                  <a:gd name="T14" fmla="*/ 28 w 85"/>
                  <a:gd name="T15" fmla="*/ 0 h 121"/>
                  <a:gd name="T16" fmla="*/ 21 w 85"/>
                  <a:gd name="T17" fmla="*/ 4 h 121"/>
                  <a:gd name="T18" fmla="*/ 1 w 85"/>
                  <a:gd name="T19" fmla="*/ 44 h 121"/>
                  <a:gd name="T20" fmla="*/ 5 w 85"/>
                  <a:gd name="T21" fmla="*/ 53 h 121"/>
                  <a:gd name="T22" fmla="*/ 13 w 85"/>
                  <a:gd name="T23" fmla="*/ 50 h 121"/>
                  <a:gd name="T24" fmla="*/ 26 w 85"/>
                  <a:gd name="T25" fmla="*/ 25 h 121"/>
                  <a:gd name="T26" fmla="*/ 26 w 85"/>
                  <a:gd name="T27" fmla="*/ 40 h 121"/>
                  <a:gd name="T28" fmla="*/ 13 w 85"/>
                  <a:gd name="T29" fmla="*/ 72 h 121"/>
                  <a:gd name="T30" fmla="*/ 16 w 85"/>
                  <a:gd name="T31" fmla="*/ 77 h 121"/>
                  <a:gd name="T32" fmla="*/ 27 w 85"/>
                  <a:gd name="T33" fmla="*/ 77 h 121"/>
                  <a:gd name="T34" fmla="*/ 27 w 85"/>
                  <a:gd name="T35" fmla="*/ 114 h 121"/>
                  <a:gd name="T36" fmla="*/ 34 w 85"/>
                  <a:gd name="T37" fmla="*/ 121 h 121"/>
                  <a:gd name="T38" fmla="*/ 40 w 85"/>
                  <a:gd name="T39" fmla="*/ 114 h 121"/>
                  <a:gd name="T40" fmla="*/ 40 w 85"/>
                  <a:gd name="T41" fmla="*/ 77 h 121"/>
                  <a:gd name="T42" fmla="*/ 44 w 85"/>
                  <a:gd name="T43" fmla="*/ 77 h 121"/>
                  <a:gd name="T44" fmla="*/ 44 w 85"/>
                  <a:gd name="T45" fmla="*/ 114 h 121"/>
                  <a:gd name="T46" fmla="*/ 51 w 85"/>
                  <a:gd name="T47" fmla="*/ 121 h 121"/>
                  <a:gd name="T48" fmla="*/ 57 w 85"/>
                  <a:gd name="T49" fmla="*/ 114 h 121"/>
                  <a:gd name="T50" fmla="*/ 57 w 85"/>
                  <a:gd name="T51" fmla="*/ 77 h 121"/>
                  <a:gd name="T52" fmla="*/ 68 w 85"/>
                  <a:gd name="T53" fmla="*/ 77 h 121"/>
                  <a:gd name="T54" fmla="*/ 72 w 85"/>
                  <a:gd name="T55" fmla="*/ 72 h 121"/>
                  <a:gd name="T56" fmla="*/ 58 w 85"/>
                  <a:gd name="T57" fmla="*/ 40 h 121"/>
                  <a:gd name="T58" fmla="*/ 59 w 85"/>
                  <a:gd name="T59" fmla="*/ 25 h 121"/>
                  <a:gd name="T60" fmla="*/ 71 w 85"/>
                  <a:gd name="T61" fmla="*/ 50 h 121"/>
                  <a:gd name="T62" fmla="*/ 80 w 85"/>
                  <a:gd name="T63" fmla="*/ 53 h 121"/>
                  <a:gd name="T64" fmla="*/ 83 w 85"/>
                  <a:gd name="T65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1">
                    <a:moveTo>
                      <a:pt x="83" y="4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2" y="1"/>
                      <a:pt x="59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1"/>
                      <a:pt x="21" y="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7"/>
                      <a:pt x="1" y="51"/>
                      <a:pt x="5" y="53"/>
                    </a:cubicBezTo>
                    <a:cubicBezTo>
                      <a:pt x="8" y="54"/>
                      <a:pt x="12" y="53"/>
                      <a:pt x="13" y="5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4"/>
                      <a:pt x="13" y="77"/>
                      <a:pt x="1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8"/>
                      <a:pt x="30" y="121"/>
                      <a:pt x="34" y="121"/>
                    </a:cubicBezTo>
                    <a:cubicBezTo>
                      <a:pt x="37" y="121"/>
                      <a:pt x="40" y="118"/>
                      <a:pt x="40" y="114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8"/>
                      <a:pt x="47" y="121"/>
                      <a:pt x="51" y="121"/>
                    </a:cubicBezTo>
                    <a:cubicBezTo>
                      <a:pt x="54" y="121"/>
                      <a:pt x="57" y="118"/>
                      <a:pt x="57" y="114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71" y="77"/>
                      <a:pt x="73" y="74"/>
                      <a:pt x="72" y="7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3"/>
                      <a:pt x="77" y="54"/>
                      <a:pt x="80" y="53"/>
                    </a:cubicBezTo>
                    <a:cubicBezTo>
                      <a:pt x="83" y="51"/>
                      <a:pt x="85" y="47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25" name="Группа 24" descr="женская фигура">
              <a:extLst>
                <a:ext uri="{FF2B5EF4-FFF2-40B4-BE49-F238E27FC236}">
                  <a16:creationId xmlns:a16="http://schemas.microsoft.com/office/drawing/2014/main" id="{5EDBF58C-0EF6-4E09-8AFD-52613190404A}"/>
                </a:ext>
              </a:extLst>
            </p:cNvPr>
            <p:cNvGrpSpPr/>
            <p:nvPr/>
          </p:nvGrpSpPr>
          <p:grpSpPr>
            <a:xfrm>
              <a:off x="4479631" y="3784600"/>
              <a:ext cx="270774" cy="496888"/>
              <a:chOff x="4479631" y="3784600"/>
              <a:chExt cx="270774" cy="496888"/>
            </a:xfrm>
            <a:solidFill>
              <a:schemeClr val="accent3"/>
            </a:solidFill>
          </p:grpSpPr>
          <p:sp>
            <p:nvSpPr>
              <p:cNvPr id="26" name="Овал 184">
                <a:extLst>
                  <a:ext uri="{FF2B5EF4-FFF2-40B4-BE49-F238E27FC236}">
                    <a16:creationId xmlns:a16="http://schemas.microsoft.com/office/drawing/2014/main" id="{71559DA6-9C75-4FAD-8373-67FC21F68A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65138" y="3784600"/>
                <a:ext cx="95008" cy="984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7" name="Полилиния 185">
                <a:extLst>
                  <a:ext uri="{FF2B5EF4-FFF2-40B4-BE49-F238E27FC236}">
                    <a16:creationId xmlns:a16="http://schemas.microsoft.com/office/drawing/2014/main" id="{C0B64822-817F-4233-9BFC-1CB2A02B5A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9631" y="3895725"/>
                <a:ext cx="270774" cy="385763"/>
              </a:xfrm>
              <a:custGeom>
                <a:avLst/>
                <a:gdLst>
                  <a:gd name="T0" fmla="*/ 83 w 85"/>
                  <a:gd name="T1" fmla="*/ 44 h 121"/>
                  <a:gd name="T2" fmla="*/ 64 w 85"/>
                  <a:gd name="T3" fmla="*/ 4 h 121"/>
                  <a:gd name="T4" fmla="*/ 56 w 85"/>
                  <a:gd name="T5" fmla="*/ 0 h 121"/>
                  <a:gd name="T6" fmla="*/ 56 w 85"/>
                  <a:gd name="T7" fmla="*/ 0 h 121"/>
                  <a:gd name="T8" fmla="*/ 52 w 85"/>
                  <a:gd name="T9" fmla="*/ 0 h 121"/>
                  <a:gd name="T10" fmla="*/ 32 w 85"/>
                  <a:gd name="T11" fmla="*/ 0 h 121"/>
                  <a:gd name="T12" fmla="*/ 28 w 85"/>
                  <a:gd name="T13" fmla="*/ 0 h 121"/>
                  <a:gd name="T14" fmla="*/ 28 w 85"/>
                  <a:gd name="T15" fmla="*/ 0 h 121"/>
                  <a:gd name="T16" fmla="*/ 21 w 85"/>
                  <a:gd name="T17" fmla="*/ 4 h 121"/>
                  <a:gd name="T18" fmla="*/ 1 w 85"/>
                  <a:gd name="T19" fmla="*/ 44 h 121"/>
                  <a:gd name="T20" fmla="*/ 4 w 85"/>
                  <a:gd name="T21" fmla="*/ 53 h 121"/>
                  <a:gd name="T22" fmla="*/ 13 w 85"/>
                  <a:gd name="T23" fmla="*/ 50 h 121"/>
                  <a:gd name="T24" fmla="*/ 25 w 85"/>
                  <a:gd name="T25" fmla="*/ 25 h 121"/>
                  <a:gd name="T26" fmla="*/ 26 w 85"/>
                  <a:gd name="T27" fmla="*/ 40 h 121"/>
                  <a:gd name="T28" fmla="*/ 13 w 85"/>
                  <a:gd name="T29" fmla="*/ 72 h 121"/>
                  <a:gd name="T30" fmla="*/ 16 w 85"/>
                  <a:gd name="T31" fmla="*/ 77 h 121"/>
                  <a:gd name="T32" fmla="*/ 27 w 85"/>
                  <a:gd name="T33" fmla="*/ 77 h 121"/>
                  <a:gd name="T34" fmla="*/ 27 w 85"/>
                  <a:gd name="T35" fmla="*/ 114 h 121"/>
                  <a:gd name="T36" fmla="*/ 33 w 85"/>
                  <a:gd name="T37" fmla="*/ 121 h 121"/>
                  <a:gd name="T38" fmla="*/ 33 w 85"/>
                  <a:gd name="T39" fmla="*/ 121 h 121"/>
                  <a:gd name="T40" fmla="*/ 40 w 85"/>
                  <a:gd name="T41" fmla="*/ 114 h 121"/>
                  <a:gd name="T42" fmla="*/ 40 w 85"/>
                  <a:gd name="T43" fmla="*/ 77 h 121"/>
                  <a:gd name="T44" fmla="*/ 44 w 85"/>
                  <a:gd name="T45" fmla="*/ 77 h 121"/>
                  <a:gd name="T46" fmla="*/ 44 w 85"/>
                  <a:gd name="T47" fmla="*/ 114 h 121"/>
                  <a:gd name="T48" fmla="*/ 51 w 85"/>
                  <a:gd name="T49" fmla="*/ 121 h 121"/>
                  <a:gd name="T50" fmla="*/ 57 w 85"/>
                  <a:gd name="T51" fmla="*/ 114 h 121"/>
                  <a:gd name="T52" fmla="*/ 57 w 85"/>
                  <a:gd name="T53" fmla="*/ 77 h 121"/>
                  <a:gd name="T54" fmla="*/ 68 w 85"/>
                  <a:gd name="T55" fmla="*/ 77 h 121"/>
                  <a:gd name="T56" fmla="*/ 72 w 85"/>
                  <a:gd name="T57" fmla="*/ 72 h 121"/>
                  <a:gd name="T58" fmla="*/ 58 w 85"/>
                  <a:gd name="T59" fmla="*/ 40 h 121"/>
                  <a:gd name="T60" fmla="*/ 59 w 85"/>
                  <a:gd name="T61" fmla="*/ 25 h 121"/>
                  <a:gd name="T62" fmla="*/ 71 w 85"/>
                  <a:gd name="T63" fmla="*/ 50 h 121"/>
                  <a:gd name="T64" fmla="*/ 80 w 85"/>
                  <a:gd name="T65" fmla="*/ 53 h 121"/>
                  <a:gd name="T66" fmla="*/ 83 w 85"/>
                  <a:gd name="T67" fmla="*/ 4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5" h="121">
                    <a:moveTo>
                      <a:pt x="83" y="4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2" y="1"/>
                      <a:pt x="59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1"/>
                      <a:pt x="21" y="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7"/>
                      <a:pt x="1" y="51"/>
                      <a:pt x="4" y="53"/>
                    </a:cubicBezTo>
                    <a:cubicBezTo>
                      <a:pt x="8" y="54"/>
                      <a:pt x="12" y="53"/>
                      <a:pt x="13" y="5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4"/>
                      <a:pt x="13" y="77"/>
                      <a:pt x="1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8"/>
                      <a:pt x="30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37" y="121"/>
                      <a:pt x="40" y="118"/>
                      <a:pt x="40" y="114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4" y="118"/>
                      <a:pt x="47" y="121"/>
                      <a:pt x="51" y="121"/>
                    </a:cubicBezTo>
                    <a:cubicBezTo>
                      <a:pt x="54" y="121"/>
                      <a:pt x="57" y="118"/>
                      <a:pt x="57" y="114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71" y="77"/>
                      <a:pt x="73" y="74"/>
                      <a:pt x="72" y="7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3"/>
                      <a:pt x="77" y="54"/>
                      <a:pt x="80" y="53"/>
                    </a:cubicBezTo>
                    <a:cubicBezTo>
                      <a:pt x="83" y="51"/>
                      <a:pt x="85" y="47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sp>
        <p:nvSpPr>
          <p:cNvPr id="44" name="Скругленный прямоугольник 43"/>
          <p:cNvSpPr/>
          <p:nvPr/>
        </p:nvSpPr>
        <p:spPr>
          <a:xfrm>
            <a:off x="497336" y="6026279"/>
            <a:ext cx="8251128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Решено более  95% основных задач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Реализовано  более 97% имеющихся полномочий и функций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68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0">
      <a:dk1>
        <a:sysClr val="windowText" lastClr="000000"/>
      </a:dk1>
      <a:lt1>
        <a:sysClr val="window" lastClr="FFFFFF"/>
      </a:lt1>
      <a:dk2>
        <a:srgbClr val="D6ECFF"/>
      </a:dk2>
      <a:lt2>
        <a:srgbClr val="D6ECFF"/>
      </a:lt2>
      <a:accent1>
        <a:srgbClr val="7FD13B"/>
      </a:accent1>
      <a:accent2>
        <a:srgbClr val="60B5FF"/>
      </a:accent2>
      <a:accent3>
        <a:srgbClr val="003E75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</TotalTime>
  <Words>562</Words>
  <Application>Microsoft Office PowerPoint</Application>
  <PresentationFormat>Экран (4:3)</PresentationFormat>
  <Paragraphs>108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Georgia</vt:lpstr>
      <vt:lpstr>Times New Roman</vt:lpstr>
      <vt:lpstr>Trebuchet MS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«Повышение качества коррекционно-развивающей работы педагога-психолога с детьми с ограниченными возможностями здоровья в условиях мобильной ресурсной комнаты дошкольного учреждения»</dc:title>
  <dc:creator>User</dc:creator>
  <cp:lastModifiedBy>Admin</cp:lastModifiedBy>
  <cp:revision>173</cp:revision>
  <dcterms:created xsi:type="dcterms:W3CDTF">2020-11-19T05:59:15Z</dcterms:created>
  <dcterms:modified xsi:type="dcterms:W3CDTF">2025-05-23T12:37:55Z</dcterms:modified>
</cp:coreProperties>
</file>